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3.xml" ContentType="application/vnd.openxmlformats-officedocument.presentationml.tag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34.xml" ContentType="application/vnd.openxmlformats-officedocument.presentationml.tag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35.xml" ContentType="application/vnd.openxmlformats-officedocument.presentationml.tag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38.xml" ContentType="application/vnd.openxmlformats-officedocument.presentationml.tags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42.xml" ContentType="application/vnd.openxmlformats-officedocument.presentationml.tags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8" r:id="rId1"/>
  </p:sldMasterIdLst>
  <p:notesMasterIdLst>
    <p:notesMasterId r:id="rId32"/>
  </p:notesMasterIdLst>
  <p:sldIdLst>
    <p:sldId id="344" r:id="rId2"/>
    <p:sldId id="363" r:id="rId3"/>
    <p:sldId id="351" r:id="rId4"/>
    <p:sldId id="361" r:id="rId5"/>
    <p:sldId id="364" r:id="rId6"/>
    <p:sldId id="365" r:id="rId7"/>
    <p:sldId id="387" r:id="rId8"/>
    <p:sldId id="356" r:id="rId9"/>
    <p:sldId id="357" r:id="rId10"/>
    <p:sldId id="416" r:id="rId11"/>
    <p:sldId id="417" r:id="rId12"/>
    <p:sldId id="329" r:id="rId13"/>
    <p:sldId id="339" r:id="rId14"/>
    <p:sldId id="406" r:id="rId15"/>
    <p:sldId id="369" r:id="rId16"/>
    <p:sldId id="408" r:id="rId17"/>
    <p:sldId id="409" r:id="rId18"/>
    <p:sldId id="411" r:id="rId19"/>
    <p:sldId id="341" r:id="rId20"/>
    <p:sldId id="381" r:id="rId21"/>
    <p:sldId id="412" r:id="rId22"/>
    <p:sldId id="414" r:id="rId23"/>
    <p:sldId id="340" r:id="rId24"/>
    <p:sldId id="348" r:id="rId25"/>
    <p:sldId id="403" r:id="rId26"/>
    <p:sldId id="385" r:id="rId27"/>
    <p:sldId id="419" r:id="rId28"/>
    <p:sldId id="415" r:id="rId29"/>
    <p:sldId id="418" r:id="rId30"/>
    <p:sldId id="413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C"/>
    <a:srgbClr val="8AAC46"/>
    <a:srgbClr val="9BBB59"/>
    <a:srgbClr val="F1AE2B"/>
    <a:srgbClr val="404040"/>
    <a:srgbClr val="C0504D"/>
    <a:srgbClr val="8064A2"/>
    <a:srgbClr val="FFF1C5"/>
    <a:srgbClr val="FFC000"/>
    <a:srgbClr val="FFE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27" autoAdjust="0"/>
    <p:restoredTop sz="84863" autoAdjust="0"/>
  </p:normalViewPr>
  <p:slideViewPr>
    <p:cSldViewPr snapToGrid="0">
      <p:cViewPr varScale="1">
        <p:scale>
          <a:sx n="123" d="100"/>
          <a:sy n="123" d="100"/>
        </p:scale>
        <p:origin x="912" y="1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0267525589760815"/>
          <c:w val="1"/>
          <c:h val="0.6166289051440536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Talent Pipeline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34</c:v>
                </c:pt>
                <c:pt idx="2">
                  <c:v>98</c:v>
                </c:pt>
                <c:pt idx="3">
                  <c:v>112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879-2F41-9FAE-B18B6FD2C4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Market Demand</c:v>
                </c:pt>
              </c:strCache>
            </c:strRef>
          </c:tx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54</c:v>
                </c:pt>
                <c:pt idx="2">
                  <c:v>68</c:v>
                </c:pt>
                <c:pt idx="3">
                  <c:v>75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879-2F41-9FAE-B18B6FD2C4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My Openings</c:v>
                </c:pt>
              </c:strCache>
            </c:strRef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879-2F41-9FAE-B18B6FD2C4B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84772824"/>
        <c:axId val="284666240"/>
      </c:lineChart>
      <c:catAx>
        <c:axId val="28477282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66240"/>
        <c:crosses val="autoZero"/>
        <c:auto val="1"/>
        <c:lblAlgn val="ctr"/>
        <c:lblOffset val="100"/>
        <c:noMultiLvlLbl val="0"/>
      </c:catAx>
      <c:valAx>
        <c:axId val="28466624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84772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0267525589760815"/>
          <c:w val="1"/>
          <c:h val="0.6166289051440536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Talent Pipeline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34</c:v>
                </c:pt>
                <c:pt idx="2">
                  <c:v>98</c:v>
                </c:pt>
                <c:pt idx="3">
                  <c:v>112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3CC-5E43-8F1B-F7E4A50676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Market Demand</c:v>
                </c:pt>
              </c:strCache>
            </c:strRef>
          </c:tx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54</c:v>
                </c:pt>
                <c:pt idx="2">
                  <c:v>68</c:v>
                </c:pt>
                <c:pt idx="3">
                  <c:v>75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3CC-5E43-8F1B-F7E4A50676B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My Openings</c:v>
                </c:pt>
              </c:strCache>
            </c:strRef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3CC-5E43-8F1B-F7E4A50676B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84664280"/>
        <c:axId val="284669376"/>
      </c:lineChart>
      <c:catAx>
        <c:axId val="28466428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69376"/>
        <c:crosses val="autoZero"/>
        <c:auto val="1"/>
        <c:lblAlgn val="ctr"/>
        <c:lblOffset val="100"/>
        <c:noMultiLvlLbl val="0"/>
      </c:catAx>
      <c:valAx>
        <c:axId val="28466937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84664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0267525589760815"/>
          <c:w val="1"/>
          <c:h val="0.6166289051440536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Talent Pipeline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34</c:v>
                </c:pt>
                <c:pt idx="2">
                  <c:v>98</c:v>
                </c:pt>
                <c:pt idx="3">
                  <c:v>112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1FBB-A547-882F-5BB69D6481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Market Demand</c:v>
                </c:pt>
              </c:strCache>
            </c:strRef>
          </c:tx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54</c:v>
                </c:pt>
                <c:pt idx="2">
                  <c:v>68</c:v>
                </c:pt>
                <c:pt idx="3">
                  <c:v>75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FBB-A547-882F-5BB69D6481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My Openings</c:v>
                </c:pt>
              </c:strCache>
            </c:strRef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1FBB-A547-882F-5BB69D6481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84669768"/>
        <c:axId val="284662712"/>
      </c:lineChart>
      <c:catAx>
        <c:axId val="2846697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62712"/>
        <c:crosses val="autoZero"/>
        <c:auto val="1"/>
        <c:lblAlgn val="ctr"/>
        <c:lblOffset val="100"/>
        <c:noMultiLvlLbl val="0"/>
      </c:catAx>
      <c:valAx>
        <c:axId val="28466271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84669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0267525589760815"/>
          <c:w val="1"/>
          <c:h val="0.715701020024660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Talent Pipeline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34</c:v>
                </c:pt>
                <c:pt idx="2">
                  <c:v>98</c:v>
                </c:pt>
                <c:pt idx="3">
                  <c:v>112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889-0A43-8BE5-882CDF37EC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Market Demand</c:v>
                </c:pt>
              </c:strCache>
            </c:strRef>
          </c:tx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54</c:v>
                </c:pt>
                <c:pt idx="2">
                  <c:v>73</c:v>
                </c:pt>
                <c:pt idx="3">
                  <c:v>75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889-0A43-8BE5-882CDF37EC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My Openings</c:v>
                </c:pt>
              </c:strCache>
            </c:strRef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9889-0A43-8BE5-882CDF37EC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82433424"/>
        <c:axId val="190825320"/>
      </c:lineChart>
      <c:catAx>
        <c:axId val="28243342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825320"/>
        <c:crosses val="autoZero"/>
        <c:auto val="1"/>
        <c:lblAlgn val="ctr"/>
        <c:lblOffset val="100"/>
        <c:noMultiLvlLbl val="0"/>
      </c:catAx>
      <c:valAx>
        <c:axId val="1908253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282433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Talent Supply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Automotive</c:v>
                </c:pt>
                <c:pt idx="1">
                  <c:v>Aviation</c:v>
                </c:pt>
                <c:pt idx="2">
                  <c:v>Building &amp; Construction</c:v>
                </c:pt>
                <c:pt idx="3">
                  <c:v>Machine Tool Tech</c:v>
                </c:pt>
                <c:pt idx="4">
                  <c:v>Surface Mining</c:v>
                </c:pt>
                <c:pt idx="5">
                  <c:v>Truck Driver</c:v>
                </c:pt>
                <c:pt idx="6">
                  <c:v>Welding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80</c:v>
                </c:pt>
                <c:pt idx="1">
                  <c:v>18</c:v>
                </c:pt>
                <c:pt idx="2">
                  <c:v>20</c:v>
                </c:pt>
                <c:pt idx="3">
                  <c:v>33</c:v>
                </c:pt>
                <c:pt idx="4">
                  <c:v>10</c:v>
                </c:pt>
                <c:pt idx="5">
                  <c:v>139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E-4E4E-A93D-E696C319F0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Market Demand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Automotive</c:v>
                </c:pt>
                <c:pt idx="1">
                  <c:v>Aviation</c:v>
                </c:pt>
                <c:pt idx="2">
                  <c:v>Building &amp; Construction</c:v>
                </c:pt>
                <c:pt idx="3">
                  <c:v>Machine Tool Tech</c:v>
                </c:pt>
                <c:pt idx="4">
                  <c:v>Surface Mining</c:v>
                </c:pt>
                <c:pt idx="5">
                  <c:v>Truck Driver</c:v>
                </c:pt>
                <c:pt idx="6">
                  <c:v>Welding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78</c:v>
                </c:pt>
                <c:pt idx="1">
                  <c:v>27</c:v>
                </c:pt>
                <c:pt idx="2">
                  <c:v>21</c:v>
                </c:pt>
                <c:pt idx="3">
                  <c:v>39</c:v>
                </c:pt>
                <c:pt idx="4">
                  <c:v>1</c:v>
                </c:pt>
                <c:pt idx="5">
                  <c:v>163</c:v>
                </c:pt>
                <c:pt idx="6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5E-4E4E-A93D-E696C319F0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0"/>
        <c:axId val="342954512"/>
        <c:axId val="342957648"/>
      </c:barChart>
      <c:catAx>
        <c:axId val="342954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957648"/>
        <c:crosses val="autoZero"/>
        <c:auto val="1"/>
        <c:lblAlgn val="ctr"/>
        <c:lblOffset val="100"/>
        <c:noMultiLvlLbl val="0"/>
      </c:catAx>
      <c:valAx>
        <c:axId val="3429576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34295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solidFill>
        <a:schemeClr val="accent2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Talent Supply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Automotive</c:v>
                </c:pt>
                <c:pt idx="1">
                  <c:v>Aviation</c:v>
                </c:pt>
                <c:pt idx="2">
                  <c:v>Building &amp; Construction</c:v>
                </c:pt>
                <c:pt idx="3">
                  <c:v>Machine Tool Tech</c:v>
                </c:pt>
                <c:pt idx="4">
                  <c:v>Surface Mining</c:v>
                </c:pt>
                <c:pt idx="5">
                  <c:v>Truck Driver</c:v>
                </c:pt>
                <c:pt idx="6">
                  <c:v>Welding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80</c:v>
                </c:pt>
                <c:pt idx="1">
                  <c:v>18</c:v>
                </c:pt>
                <c:pt idx="2">
                  <c:v>20</c:v>
                </c:pt>
                <c:pt idx="3">
                  <c:v>33</c:v>
                </c:pt>
                <c:pt idx="4">
                  <c:v>10</c:v>
                </c:pt>
                <c:pt idx="5">
                  <c:v>139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D9-3C42-A029-75756DDC3293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Market Demand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Automotive</c:v>
                </c:pt>
                <c:pt idx="1">
                  <c:v>Aviation</c:v>
                </c:pt>
                <c:pt idx="2">
                  <c:v>Building &amp; Construction</c:v>
                </c:pt>
                <c:pt idx="3">
                  <c:v>Machine Tool Tech</c:v>
                </c:pt>
                <c:pt idx="4">
                  <c:v>Surface Mining</c:v>
                </c:pt>
                <c:pt idx="5">
                  <c:v>Truck Driver</c:v>
                </c:pt>
                <c:pt idx="6">
                  <c:v>Welding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78</c:v>
                </c:pt>
                <c:pt idx="1">
                  <c:v>27</c:v>
                </c:pt>
                <c:pt idx="2">
                  <c:v>21</c:v>
                </c:pt>
                <c:pt idx="3">
                  <c:v>39</c:v>
                </c:pt>
                <c:pt idx="4">
                  <c:v>1</c:v>
                </c:pt>
                <c:pt idx="5">
                  <c:v>163</c:v>
                </c:pt>
                <c:pt idx="6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D9-3C42-A029-75756DDC32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0"/>
        <c:axId val="342957256"/>
        <c:axId val="342951376"/>
      </c:barChart>
      <c:catAx>
        <c:axId val="342957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951376"/>
        <c:crosses val="autoZero"/>
        <c:auto val="1"/>
        <c:lblAlgn val="ctr"/>
        <c:lblOffset val="100"/>
        <c:noMultiLvlLbl val="0"/>
      </c:catAx>
      <c:valAx>
        <c:axId val="3429513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342957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solidFill>
        <a:schemeClr val="accent2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1"/>
        <c:ser>
          <c:idx val="0"/>
          <c:order val="0"/>
          <c:tx>
            <c:strRef>
              <c:f>Sheet1!$C$1</c:f>
              <c:strCache>
                <c:ptCount val="1"/>
                <c:pt idx="0">
                  <c:v>Sallary</c:v>
                </c:pt>
              </c:strCache>
            </c:strRef>
          </c:tx>
          <c:spPr>
            <a:solidFill>
              <a:srgbClr val="8AAC46">
                <a:alpha val="80000"/>
              </a:srgb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1-0C0C-0341-A449-03EF1DC04B81}"/>
              </c:ext>
            </c:extLst>
          </c:dPt>
          <c:dPt>
            <c:idx val="1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3-0C0C-0341-A449-03EF1DC04B81}"/>
              </c:ext>
            </c:extLst>
          </c:dPt>
          <c:dPt>
            <c:idx val="2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5-0C0C-0341-A449-03EF1DC04B81}"/>
              </c:ext>
            </c:extLst>
          </c:dPt>
          <c:dPt>
            <c:idx val="3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7-0C0C-0341-A449-03EF1DC04B81}"/>
              </c:ext>
            </c:extLst>
          </c:dPt>
          <c:dPt>
            <c:idx val="4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9-0C0C-0341-A449-03EF1DC04B81}"/>
              </c:ext>
            </c:extLst>
          </c:dPt>
          <c:dPt>
            <c:idx val="5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B-0C0C-0341-A449-03EF1DC04B81}"/>
              </c:ext>
            </c:extLst>
          </c:dPt>
          <c:dPt>
            <c:idx val="6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D-0C0C-0341-A449-03EF1DC04B81}"/>
              </c:ext>
            </c:extLst>
          </c:dPt>
          <c:dPt>
            <c:idx val="7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F-0C0C-0341-A449-03EF1DC04B81}"/>
              </c:ext>
            </c:extLst>
          </c:dPt>
          <c:dPt>
            <c:idx val="8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1-0C0C-0341-A449-03EF1DC04B81}"/>
              </c:ext>
            </c:extLst>
          </c:dPt>
          <c:dPt>
            <c:idx val="9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3-0C0C-0341-A449-03EF1DC04B81}"/>
              </c:ext>
            </c:extLst>
          </c:dPt>
          <c:dPt>
            <c:idx val="10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5-0C0C-0341-A449-03EF1DC04B81}"/>
              </c:ext>
            </c:extLst>
          </c:dPt>
          <c:dPt>
            <c:idx val="11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7-0C0C-0341-A449-03EF1DC04B81}"/>
              </c:ext>
            </c:extLst>
          </c:dPt>
          <c:dPt>
            <c:idx val="12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9-0C0C-0341-A449-03EF1DC04B81}"/>
              </c:ext>
            </c:extLst>
          </c:dPt>
          <c:dPt>
            <c:idx val="13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B-0C0C-0341-A449-03EF1DC04B81}"/>
              </c:ext>
            </c:extLst>
          </c:dPt>
          <c:dPt>
            <c:idx val="14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D-0C0C-0341-A449-03EF1DC04B81}"/>
              </c:ext>
            </c:extLst>
          </c:dPt>
          <c:dPt>
            <c:idx val="15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1F-0C0C-0341-A449-03EF1DC04B81}"/>
              </c:ext>
            </c:extLst>
          </c:dPt>
          <c:dPt>
            <c:idx val="16"/>
            <c:invertIfNegative val="0"/>
            <c:bubble3D val="0"/>
            <c:spPr>
              <a:solidFill>
                <a:srgbClr val="8AAC46">
                  <a:alpha val="80000"/>
                </a:srgb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21-0C0C-0341-A449-03EF1DC04B81}"/>
              </c:ext>
            </c:extLst>
          </c:dPt>
          <c:xVal>
            <c:numRef>
              <c:f>Sheet1!$B$2:$B$18</c:f>
              <c:numCache>
                <c:formatCode>General</c:formatCode>
                <c:ptCount val="17"/>
                <c:pt idx="0">
                  <c:v>5</c:v>
                </c:pt>
                <c:pt idx="1">
                  <c:v>12</c:v>
                </c:pt>
                <c:pt idx="2">
                  <c:v>10</c:v>
                </c:pt>
                <c:pt idx="3">
                  <c:v>20</c:v>
                </c:pt>
                <c:pt idx="4">
                  <c:v>22</c:v>
                </c:pt>
                <c:pt idx="5">
                  <c:v>33</c:v>
                </c:pt>
                <c:pt idx="6">
                  <c:v>35</c:v>
                </c:pt>
                <c:pt idx="7">
                  <c:v>33</c:v>
                </c:pt>
                <c:pt idx="8">
                  <c:v>80</c:v>
                </c:pt>
                <c:pt idx="9">
                  <c:v>50</c:v>
                </c:pt>
                <c:pt idx="10">
                  <c:v>30</c:v>
                </c:pt>
                <c:pt idx="11">
                  <c:v>42</c:v>
                </c:pt>
                <c:pt idx="12">
                  <c:v>27</c:v>
                </c:pt>
                <c:pt idx="13">
                  <c:v>41</c:v>
                </c:pt>
                <c:pt idx="14">
                  <c:v>35</c:v>
                </c:pt>
                <c:pt idx="15">
                  <c:v>41</c:v>
                </c:pt>
                <c:pt idx="16">
                  <c:v>10</c:v>
                </c:pt>
              </c:numCache>
            </c:numRef>
          </c:xVal>
          <c:yVal>
            <c:numRef>
              <c:f>Sheet1!$C$2:$C$18</c:f>
              <c:numCache>
                <c:formatCode>_("$"* #,##0_);_("$"* \(#,##0\);_("$"* "-"??_);_(@_)</c:formatCode>
                <c:ptCount val="17"/>
                <c:pt idx="0">
                  <c:v>52291</c:v>
                </c:pt>
                <c:pt idx="1">
                  <c:v>36254</c:v>
                </c:pt>
                <c:pt idx="2">
                  <c:v>60528</c:v>
                </c:pt>
                <c:pt idx="3">
                  <c:v>51313</c:v>
                </c:pt>
                <c:pt idx="4">
                  <c:v>37585</c:v>
                </c:pt>
                <c:pt idx="5">
                  <c:v>38667</c:v>
                </c:pt>
                <c:pt idx="6">
                  <c:v>40830</c:v>
                </c:pt>
                <c:pt idx="7">
                  <c:v>36420</c:v>
                </c:pt>
                <c:pt idx="8">
                  <c:v>39640</c:v>
                </c:pt>
                <c:pt idx="9">
                  <c:v>34028</c:v>
                </c:pt>
                <c:pt idx="10">
                  <c:v>55328</c:v>
                </c:pt>
                <c:pt idx="11">
                  <c:v>33280</c:v>
                </c:pt>
                <c:pt idx="12">
                  <c:v>61000</c:v>
                </c:pt>
                <c:pt idx="13">
                  <c:v>33779</c:v>
                </c:pt>
                <c:pt idx="14">
                  <c:v>36920</c:v>
                </c:pt>
                <c:pt idx="15">
                  <c:v>33737</c:v>
                </c:pt>
                <c:pt idx="16">
                  <c:v>40456</c:v>
                </c:pt>
              </c:numCache>
            </c:numRef>
          </c:yVal>
          <c:bubbleSize>
            <c:numRef>
              <c:f>Sheet1!$D$2:$D$18</c:f>
              <c:numCache>
                <c:formatCode>General</c:formatCode>
                <c:ptCount val="17"/>
                <c:pt idx="0">
                  <c:v>3.1</c:v>
                </c:pt>
                <c:pt idx="1">
                  <c:v>2.4500000000000002</c:v>
                </c:pt>
                <c:pt idx="2">
                  <c:v>2.65</c:v>
                </c:pt>
                <c:pt idx="3">
                  <c:v>4.9000000000000004</c:v>
                </c:pt>
                <c:pt idx="4">
                  <c:v>6.2</c:v>
                </c:pt>
                <c:pt idx="5">
                  <c:v>2.2000000000000002</c:v>
                </c:pt>
                <c:pt idx="6">
                  <c:v>2.6</c:v>
                </c:pt>
                <c:pt idx="7">
                  <c:v>2.8</c:v>
                </c:pt>
                <c:pt idx="8">
                  <c:v>3.4</c:v>
                </c:pt>
                <c:pt idx="9">
                  <c:v>4.2</c:v>
                </c:pt>
                <c:pt idx="10">
                  <c:v>5</c:v>
                </c:pt>
                <c:pt idx="11">
                  <c:v>2.5499999999999998</c:v>
                </c:pt>
                <c:pt idx="12">
                  <c:v>5</c:v>
                </c:pt>
                <c:pt idx="13">
                  <c:v>2.5499999999999998</c:v>
                </c:pt>
                <c:pt idx="14">
                  <c:v>4.2</c:v>
                </c:pt>
                <c:pt idx="15">
                  <c:v>3.15</c:v>
                </c:pt>
                <c:pt idx="16">
                  <c:v>4.2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22-0C0C-0341-A449-03EF1DC04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sizeRepresents val="w"/>
        <c:axId val="342953336"/>
        <c:axId val="342952552"/>
      </c:bubbleChart>
      <c:valAx>
        <c:axId val="342953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% Readiness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952552"/>
        <c:crosses val="autoZero"/>
        <c:crossBetween val="midCat"/>
      </c:valAx>
      <c:valAx>
        <c:axId val="342952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Market Salary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9533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78B30-48F4-4E16-AA95-82674CA3FA19}" type="datetimeFigureOut">
              <a:rPr lang="en-US" smtClean="0"/>
              <a:t>7/26/26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3B25B-848C-4CEF-99E7-638C2878A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699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3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06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5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77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05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4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80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53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2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 picture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shows 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openings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there will be each quarter and </a:t>
            </a:r>
          </a:p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many </a:t>
            </a:r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will be available to fill each opening (coming from colleges). </a:t>
            </a:r>
          </a:p>
          <a:p>
            <a:r>
              <a:rPr lang="en-US" sz="12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Salaries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ranges quartiles will also be available for view.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3B25B-848C-4CEF-99E7-638C2878A08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066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44825"/>
            <a:ext cx="10363200" cy="108198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95C73"/>
          </a:solidFill>
        </p:spPr>
        <p:txBody>
          <a:bodyPr anchor="ctr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099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61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obile2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6358760" y="578070"/>
            <a:ext cx="2995448" cy="5738648"/>
            <a:chOff x="4372304" y="578070"/>
            <a:chExt cx="2995448" cy="5738648"/>
          </a:xfrm>
          <a:effectLst>
            <a:outerShdw blurRad="114300" dist="101600" dir="5400000" algn="t" rotWithShape="0">
              <a:prstClr val="black">
                <a:alpha val="26000"/>
              </a:prstClr>
            </a:outerShdw>
          </a:effectLst>
        </p:grpSpPr>
        <p:sp>
          <p:nvSpPr>
            <p:cNvPr id="2" name="Rounded Rectangle 1"/>
            <p:cNvSpPr/>
            <p:nvPr userDrawn="1"/>
          </p:nvSpPr>
          <p:spPr>
            <a:xfrm>
              <a:off x="4372304" y="578070"/>
              <a:ext cx="2995448" cy="5738648"/>
            </a:xfrm>
            <a:prstGeom prst="roundRect">
              <a:avLst>
                <a:gd name="adj" fmla="val 717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4493953" y="935420"/>
              <a:ext cx="2752150" cy="46771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 userDrawn="1"/>
          </p:nvSpPr>
          <p:spPr>
            <a:xfrm>
              <a:off x="5670332" y="5770180"/>
              <a:ext cx="399392" cy="3993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3132084" y="578070"/>
            <a:ext cx="2995448" cy="5738648"/>
            <a:chOff x="4372304" y="578070"/>
            <a:chExt cx="2995448" cy="5738648"/>
          </a:xfrm>
          <a:effectLst>
            <a:outerShdw blurRad="114300" dist="101600" dir="5400000" algn="t" rotWithShape="0">
              <a:prstClr val="black">
                <a:alpha val="26000"/>
              </a:prstClr>
            </a:outerShdw>
          </a:effectLst>
        </p:grpSpPr>
        <p:sp>
          <p:nvSpPr>
            <p:cNvPr id="7" name="Rounded Rectangle 6"/>
            <p:cNvSpPr/>
            <p:nvPr userDrawn="1"/>
          </p:nvSpPr>
          <p:spPr>
            <a:xfrm>
              <a:off x="4372304" y="578070"/>
              <a:ext cx="2995448" cy="5738648"/>
            </a:xfrm>
            <a:prstGeom prst="roundRect">
              <a:avLst>
                <a:gd name="adj" fmla="val 717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493953" y="935420"/>
              <a:ext cx="2752150" cy="46771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5670332" y="5770180"/>
              <a:ext cx="399392" cy="3993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4575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obile3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4572001" y="578070"/>
            <a:ext cx="2995448" cy="5738648"/>
            <a:chOff x="4372304" y="578070"/>
            <a:chExt cx="2995448" cy="5738648"/>
          </a:xfrm>
          <a:effectLst>
            <a:outerShdw blurRad="114300" dist="101600" dir="5400000" algn="t" rotWithShape="0">
              <a:prstClr val="black">
                <a:alpha val="26000"/>
              </a:prstClr>
            </a:outerShdw>
          </a:effectLst>
        </p:grpSpPr>
        <p:sp>
          <p:nvSpPr>
            <p:cNvPr id="2" name="Rounded Rectangle 1"/>
            <p:cNvSpPr/>
            <p:nvPr userDrawn="1"/>
          </p:nvSpPr>
          <p:spPr>
            <a:xfrm>
              <a:off x="4372304" y="578070"/>
              <a:ext cx="2995448" cy="5738648"/>
            </a:xfrm>
            <a:prstGeom prst="roundRect">
              <a:avLst>
                <a:gd name="adj" fmla="val 717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4493953" y="935420"/>
              <a:ext cx="2752150" cy="46771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 userDrawn="1"/>
          </p:nvSpPr>
          <p:spPr>
            <a:xfrm>
              <a:off x="5670332" y="5770180"/>
              <a:ext cx="399392" cy="3993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1345325" y="578070"/>
            <a:ext cx="2995448" cy="5738648"/>
            <a:chOff x="4372304" y="578070"/>
            <a:chExt cx="2995448" cy="5738648"/>
          </a:xfrm>
          <a:effectLst>
            <a:outerShdw blurRad="114300" dist="101600" dir="5400000" algn="t" rotWithShape="0">
              <a:prstClr val="black">
                <a:alpha val="26000"/>
              </a:prstClr>
            </a:outerShdw>
          </a:effectLst>
        </p:grpSpPr>
        <p:sp>
          <p:nvSpPr>
            <p:cNvPr id="7" name="Rounded Rectangle 6"/>
            <p:cNvSpPr/>
            <p:nvPr userDrawn="1"/>
          </p:nvSpPr>
          <p:spPr>
            <a:xfrm>
              <a:off x="4372304" y="578070"/>
              <a:ext cx="2995448" cy="5738648"/>
            </a:xfrm>
            <a:prstGeom prst="roundRect">
              <a:avLst>
                <a:gd name="adj" fmla="val 717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493953" y="935420"/>
              <a:ext cx="2752150" cy="46771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5670332" y="5770180"/>
              <a:ext cx="399392" cy="3993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7777656" y="578070"/>
            <a:ext cx="2995448" cy="5738648"/>
            <a:chOff x="4372304" y="578070"/>
            <a:chExt cx="2995448" cy="5738648"/>
          </a:xfrm>
          <a:effectLst>
            <a:outerShdw blurRad="114300" dist="101600" dir="5400000" algn="t" rotWithShape="0">
              <a:prstClr val="black">
                <a:alpha val="26000"/>
              </a:prstClr>
            </a:outerShdw>
          </a:effectLst>
        </p:grpSpPr>
        <p:sp>
          <p:nvSpPr>
            <p:cNvPr id="11" name="Rounded Rectangle 10"/>
            <p:cNvSpPr/>
            <p:nvPr userDrawn="1"/>
          </p:nvSpPr>
          <p:spPr>
            <a:xfrm>
              <a:off x="4372304" y="578070"/>
              <a:ext cx="2995448" cy="5738648"/>
            </a:xfrm>
            <a:prstGeom prst="roundRect">
              <a:avLst>
                <a:gd name="adj" fmla="val 717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4493953" y="935420"/>
              <a:ext cx="2752150" cy="46771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5670332" y="5770180"/>
              <a:ext cx="399392" cy="3993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6228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421353"/>
            <a:ext cx="4011084" cy="442674"/>
          </a:xfrm>
        </p:spPr>
        <p:txBody>
          <a:bodyPr anchor="t"/>
          <a:lstStyle>
            <a:lvl1pPr algn="ctr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56478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354016"/>
            <a:ext cx="4011084" cy="50638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434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71912"/>
            <a:ext cx="7315200" cy="44267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587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412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738455" y="422031"/>
            <a:ext cx="649188" cy="5704132"/>
          </a:xfrm>
          <a:prstGeom prst="round2SameRect">
            <a:avLst>
              <a:gd name="adj1" fmla="val 0"/>
              <a:gd name="adj2" fmla="val 50000"/>
            </a:avLst>
          </a:prstGeom>
        </p:spPr>
        <p:txBody>
          <a:bodyPr vert="eaVert" anchor="ctr"/>
          <a:lstStyle>
            <a:lvl1pPr marL="176213" indent="0"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24254"/>
            <a:ext cx="9741879" cy="550190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345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709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316047"/>
            <a:ext cx="10363200" cy="908864"/>
          </a:xfrm>
          <a:prstGeom prst="round2DiagRect">
            <a:avLst>
              <a:gd name="adj1" fmla="val 0"/>
              <a:gd name="adj2" fmla="val 50000"/>
            </a:avLst>
          </a:prstGeo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842848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20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8170"/>
            <a:ext cx="5384800" cy="49479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8170"/>
            <a:ext cx="5384800" cy="49479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071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55111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694873"/>
            <a:ext cx="5386917" cy="44773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055111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694873"/>
            <a:ext cx="5389033" cy="44773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767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596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48386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mobile1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86667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obile1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4372304" y="578070"/>
            <a:ext cx="2995448" cy="5738648"/>
            <a:chOff x="4372304" y="578070"/>
            <a:chExt cx="2995448" cy="5738648"/>
          </a:xfrm>
          <a:effectLst>
            <a:outerShdw blurRad="114300" dist="101600" dir="5400000" algn="t" rotWithShape="0">
              <a:prstClr val="black">
                <a:alpha val="26000"/>
              </a:prstClr>
            </a:outerShdw>
          </a:effectLst>
        </p:grpSpPr>
        <p:sp>
          <p:nvSpPr>
            <p:cNvPr id="2" name="Rounded Rectangle 1"/>
            <p:cNvSpPr/>
            <p:nvPr userDrawn="1"/>
          </p:nvSpPr>
          <p:spPr>
            <a:xfrm>
              <a:off x="4372304" y="578070"/>
              <a:ext cx="2995448" cy="5738648"/>
            </a:xfrm>
            <a:prstGeom prst="roundRect">
              <a:avLst>
                <a:gd name="adj" fmla="val 717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4493953" y="935420"/>
              <a:ext cx="2752150" cy="46771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 userDrawn="1"/>
          </p:nvSpPr>
          <p:spPr>
            <a:xfrm>
              <a:off x="5670332" y="5770180"/>
              <a:ext cx="399392" cy="3993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2316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551367"/>
            <a:ext cx="12192000" cy="306633"/>
          </a:xfrm>
          <a:prstGeom prst="rect">
            <a:avLst/>
          </a:prstGeom>
          <a:solidFill>
            <a:srgbClr val="4C4C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0" algn="l"/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12364"/>
            <a:ext cx="10972800" cy="578882"/>
          </a:xfrm>
          <a:prstGeom prst="round2SameRect">
            <a:avLst>
              <a:gd name="adj1" fmla="val 0"/>
              <a:gd name="adj2" fmla="val 33538"/>
            </a:avLst>
          </a:prstGeom>
          <a:solidFill>
            <a:srgbClr val="4C4C4A"/>
          </a:solidFill>
        </p:spPr>
        <p:txBody>
          <a:bodyPr wrap="square" rtlCol="0">
            <a:sp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47103"/>
            <a:ext cx="10972800" cy="4200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"/>
            <a:ext cx="12192000" cy="422031"/>
          </a:xfrm>
          <a:prstGeom prst="rect">
            <a:avLst/>
          </a:prstGeom>
          <a:solidFill>
            <a:srgbClr val="F1A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0" algn="l"/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4" y="-246170"/>
            <a:ext cx="1370676" cy="847080"/>
          </a:xfrm>
          <a:prstGeom prst="rect">
            <a:avLst/>
          </a:prstGeom>
        </p:spPr>
      </p:pic>
    </p:spTree>
    <p:custDataLst>
      <p:tags r:id="rId17"/>
    </p:custDataLst>
    <p:extLst>
      <p:ext uri="{BB962C8B-B14F-4D97-AF65-F5344CB8AC3E}">
        <p14:creationId xmlns:p14="http://schemas.microsoft.com/office/powerpoint/2010/main" val="4063715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35" r:id="rId8"/>
    <p:sldLayoutId id="2147483920" r:id="rId9"/>
    <p:sldLayoutId id="2147483921" r:id="rId10"/>
    <p:sldLayoutId id="2147483922" r:id="rId11"/>
    <p:sldLayoutId id="2147483916" r:id="rId12"/>
    <p:sldLayoutId id="2147483917" r:id="rId13"/>
    <p:sldLayoutId id="2147483918" r:id="rId14"/>
    <p:sldLayoutId id="214748391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lang="en-US" sz="2800" b="1" kern="1200">
          <a:solidFill>
            <a:schemeClr val="bg1"/>
          </a:solidFill>
          <a:latin typeface="+mn-lt"/>
          <a:ea typeface="+mn-ea"/>
          <a:cs typeface="+mn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jp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54.jpeg"/><Relationship Id="rId1" Type="http://schemas.openxmlformats.org/officeDocument/2006/relationships/tags" Target="../tags/tag29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jp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54.jpeg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56.png"/><Relationship Id="rId1" Type="http://schemas.openxmlformats.org/officeDocument/2006/relationships/tags" Target="../tags/tag3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43.pn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png"/><Relationship Id="rId1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chart" Target="../charts/chart1.xml"/><Relationship Id="rId5" Type="http://schemas.openxmlformats.org/officeDocument/2006/relationships/image" Target="../media/image47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47.png"/><Relationship Id="rId5" Type="http://schemas.openxmlformats.org/officeDocument/2006/relationships/image" Target="../media/image57.png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47.png"/><Relationship Id="rId5" Type="http://schemas.openxmlformats.org/officeDocument/2006/relationships/image" Target="../media/image57.png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47.png"/><Relationship Id="rId5" Type="http://schemas.openxmlformats.org/officeDocument/2006/relationships/image" Target="../media/image57.png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jp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54.jpeg"/><Relationship Id="rId1" Type="http://schemas.openxmlformats.org/officeDocument/2006/relationships/tags" Target="../tags/tag36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chart" Target="../charts/chart5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chart" Target="../charts/chart6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44.png"/><Relationship Id="rId4" Type="http://schemas.microsoft.com/office/2007/relationships/hdphoto" Target="../media/hdphoto1.wdp"/><Relationship Id="rId9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jp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54.jpeg"/><Relationship Id="rId1" Type="http://schemas.openxmlformats.org/officeDocument/2006/relationships/tags" Target="../tags/tag40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chart" Target="../charts/chart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67.png"/><Relationship Id="rId5" Type="http://schemas.openxmlformats.org/officeDocument/2006/relationships/image" Target="../media/image47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68.png"/><Relationship Id="rId5" Type="http://schemas.openxmlformats.org/officeDocument/2006/relationships/image" Target="../media/image47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17" Type="http://schemas.openxmlformats.org/officeDocument/2006/relationships/image" Target="../media/image26.jpe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5.png"/><Relationship Id="rId1" Type="http://schemas.openxmlformats.org/officeDocument/2006/relationships/tags" Target="../tags/tag22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651738"/>
            <a:ext cx="8534400" cy="1752600"/>
          </a:xfrm>
        </p:spPr>
        <p:txBody>
          <a:bodyPr/>
          <a:lstStyle/>
          <a:p>
            <a:r>
              <a:rPr lang="en-US" dirty="0"/>
              <a:t>Connecting regional employers, job seekers, community colleges and government agencies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5" t="38756" r="21615" b="26307"/>
          <a:stretch/>
        </p:blipFill>
        <p:spPr>
          <a:xfrm>
            <a:off x="3156439" y="1841017"/>
            <a:ext cx="5468815" cy="18107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125" y="6049874"/>
            <a:ext cx="468760" cy="430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684" y="6129151"/>
            <a:ext cx="1803774" cy="3216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119" y="6129151"/>
            <a:ext cx="1750093" cy="3809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6803" y="6049874"/>
            <a:ext cx="1196391" cy="4665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5885" y="5412041"/>
            <a:ext cx="710005" cy="11069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7558" y="5848567"/>
            <a:ext cx="1688441" cy="6704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406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2364"/>
            <a:ext cx="5949462" cy="572374"/>
          </a:xfrm>
        </p:spPr>
        <p:txBody>
          <a:bodyPr/>
          <a:lstStyle/>
          <a:p>
            <a:r>
              <a:rPr lang="en-US" dirty="0"/>
              <a:t>System Architecture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8" y="1622791"/>
            <a:ext cx="7376745" cy="323559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7933679" y="878081"/>
            <a:ext cx="4161950" cy="508569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Multiple role options for each type of user</a:t>
            </a:r>
            <a:r>
              <a:rPr lang="en-US" sz="1600" dirty="0"/>
              <a:t> – simplifies navigation (users only see the screens and functions they need) and supports data security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Modular design </a:t>
            </a:r>
            <a:r>
              <a:rPr lang="en-US" sz="1600" b="1" dirty="0"/>
              <a:t>supports scalability and maintainability</a:t>
            </a:r>
            <a:r>
              <a:rPr lang="en-US" sz="1600" dirty="0"/>
              <a:t>; facilitates addition of future functionality and data sources</a:t>
            </a:r>
          </a:p>
          <a:p>
            <a:pPr marL="0" indent="0">
              <a:buNone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System architecture and technical design follows </a:t>
            </a:r>
            <a:r>
              <a:rPr lang="en-US" sz="1600" b="1" dirty="0"/>
              <a:t>best practices for system security</a:t>
            </a:r>
            <a:r>
              <a:rPr lang="en-US" sz="1600" dirty="0"/>
              <a:t>, including appropriate user authentication, encryption, and coding practices to prevent unauthorized external access; system will be </a:t>
            </a:r>
            <a:r>
              <a:rPr lang="en-US" sz="1600" b="1" dirty="0"/>
              <a:t>secured for cloud-based deployment</a:t>
            </a:r>
          </a:p>
          <a:p>
            <a:pPr marL="0" indent="0">
              <a:buNone/>
            </a:pP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System is designed for ease of integration </a:t>
            </a:r>
            <a:r>
              <a:rPr lang="en-US" sz="1600" dirty="0"/>
              <a:t>using </a:t>
            </a:r>
            <a:r>
              <a:rPr lang="en-US" sz="1600" b="1" dirty="0"/>
              <a:t>standards-based APIs </a:t>
            </a:r>
            <a:r>
              <a:rPr lang="en-US" sz="1600" dirty="0"/>
              <a:t>and</a:t>
            </a:r>
            <a:r>
              <a:rPr lang="en-US" sz="1600" b="1" dirty="0"/>
              <a:t> </a:t>
            </a:r>
            <a:r>
              <a:rPr lang="en-US" sz="1600" dirty="0"/>
              <a:t>RESTful JSON web-services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2439900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2364"/>
            <a:ext cx="5949462" cy="578882"/>
          </a:xfrm>
        </p:spPr>
        <p:txBody>
          <a:bodyPr/>
          <a:lstStyle/>
          <a:p>
            <a:r>
              <a:rPr lang="en-US" dirty="0"/>
              <a:t>Predictive Analytics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500"/>
            <a:ext cx="7426325" cy="35401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7426325" y="547493"/>
            <a:ext cx="4695265" cy="2760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i="1" dirty="0"/>
              <a:t>Labor Market Supply &amp; Demand Modeling</a:t>
            </a:r>
          </a:p>
          <a:p>
            <a:pPr marL="0" indent="0">
              <a:buNone/>
            </a:pPr>
            <a:endParaRPr lang="en-US" sz="100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dirty="0"/>
              <a:t>Uses local and regional LMI combined with pipeline data from colleges to </a:t>
            </a:r>
            <a:r>
              <a:rPr lang="en-US" sz="1800" b="1" dirty="0"/>
              <a:t>predict future supply and demand </a:t>
            </a:r>
            <a:r>
              <a:rPr lang="en-US" sz="1800" dirty="0"/>
              <a:t>for jobs and skills</a:t>
            </a:r>
          </a:p>
          <a:p>
            <a:pPr marL="0" indent="0">
              <a:buNone/>
            </a:pPr>
            <a:endParaRPr lang="en-US" sz="180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dirty="0"/>
              <a:t>Predicts </a:t>
            </a:r>
            <a:r>
              <a:rPr lang="en-US" sz="1800" b="1" dirty="0"/>
              <a:t>median and entry-level salary</a:t>
            </a:r>
            <a:r>
              <a:rPr lang="en-US" sz="1800" dirty="0"/>
              <a:t> based on labor market forecasts and regional supply and demand.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760" y="4165014"/>
            <a:ext cx="72425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Algorithm Design</a:t>
            </a:r>
          </a:p>
          <a:p>
            <a:endParaRPr lang="en-US" sz="1000" b="1" i="1" dirty="0"/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LMI and pipeline predictions </a:t>
            </a:r>
            <a:r>
              <a:rPr lang="en-US" b="1" dirty="0"/>
              <a:t>influence future values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Modeled as a </a:t>
            </a:r>
            <a:r>
              <a:rPr lang="en-US" b="1" dirty="0"/>
              <a:t>Markov network </a:t>
            </a:r>
            <a:r>
              <a:rPr lang="en-US" dirty="0"/>
              <a:t>that </a:t>
            </a:r>
            <a:r>
              <a:rPr lang="en-US" b="1" dirty="0"/>
              <a:t>can handle missing data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Model includes data on </a:t>
            </a:r>
            <a:r>
              <a:rPr lang="en-US" b="1" dirty="0"/>
              <a:t>adjacent job titles and college credentials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Includes </a:t>
            </a:r>
            <a:r>
              <a:rPr lang="en-US" b="1" dirty="0"/>
              <a:t>configuration management</a:t>
            </a:r>
            <a:r>
              <a:rPr lang="en-US" b="1" i="1" dirty="0"/>
              <a:t> </a:t>
            </a:r>
            <a:r>
              <a:rPr lang="en-US" dirty="0"/>
              <a:t>of job titles and skills taxonomies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Second </a:t>
            </a:r>
            <a:r>
              <a:rPr lang="en-US" b="1" dirty="0"/>
              <a:t>overlay model </a:t>
            </a:r>
            <a:r>
              <a:rPr lang="en-US" dirty="0"/>
              <a:t>used to compute value of sets of competencies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7426324" y="3160060"/>
            <a:ext cx="4695265" cy="334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1000" dirty="0"/>
          </a:p>
          <a:p>
            <a:pPr marL="0" indent="0">
              <a:buFont typeface="Arial"/>
              <a:buNone/>
            </a:pPr>
            <a:r>
              <a:rPr lang="en-US" sz="2000" b="1" i="1" dirty="0"/>
              <a:t>Competency as Currency</a:t>
            </a:r>
          </a:p>
          <a:p>
            <a:pPr marL="0" indent="0">
              <a:buFont typeface="Arial"/>
              <a:buNone/>
            </a:pPr>
            <a:endParaRPr lang="en-US" sz="1000" i="1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Maps competencies to courses and jobs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Computes expected salaries </a:t>
            </a:r>
            <a:r>
              <a:rPr lang="en-US" sz="1800" dirty="0"/>
              <a:t>of a given combination of competencies based on labor market models</a:t>
            </a:r>
          </a:p>
          <a:p>
            <a:pPr marL="0" indent="0">
              <a:buFont typeface="Arial"/>
              <a:buNone/>
            </a:pPr>
            <a:endParaRPr lang="en-US" sz="180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dirty="0"/>
              <a:t>Derives the marginal </a:t>
            </a:r>
            <a:r>
              <a:rPr lang="en-US" sz="1800" b="1" dirty="0"/>
              <a:t>value of adding any given additional competency to a user’s current profile</a:t>
            </a:r>
            <a:r>
              <a:rPr lang="en-US" sz="1800" dirty="0"/>
              <a:t> </a:t>
            </a:r>
          </a:p>
          <a:p>
            <a:pPr marL="0" indent="0">
              <a:buFont typeface="Arial"/>
              <a:buNone/>
            </a:pPr>
            <a:endParaRPr lang="en-US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744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461870" y="874538"/>
            <a:ext cx="9313721" cy="4692016"/>
            <a:chOff x="1461870" y="908155"/>
            <a:chExt cx="9313721" cy="469201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1" t="7104" r="6273" b="21029"/>
            <a:stretch/>
          </p:blipFill>
          <p:spPr>
            <a:xfrm>
              <a:off x="1461870" y="939074"/>
              <a:ext cx="2762692" cy="2002238"/>
            </a:xfrm>
            <a:prstGeom prst="rect">
              <a:avLst/>
            </a:prstGeom>
            <a:effectLst>
              <a:innerShdw blurRad="546100">
                <a:prstClr val="black"/>
              </a:innerShdw>
            </a:effectLst>
          </p:spPr>
        </p:pic>
        <p:sp>
          <p:nvSpPr>
            <p:cNvPr id="4" name="Rectangle 3"/>
            <p:cNvSpPr/>
            <p:nvPr/>
          </p:nvSpPr>
          <p:spPr>
            <a:xfrm>
              <a:off x="1461870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Employer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ular Callout 8"/>
            <p:cNvSpPr/>
            <p:nvPr/>
          </p:nvSpPr>
          <p:spPr>
            <a:xfrm>
              <a:off x="1650770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Message From PCC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A PCC instructor wants to contact you regarding Additive Manufacturing training.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2078547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Find Talent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Connect with training providers</a:t>
              </a: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2078547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Find Training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Upgrade your competencies 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078547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Labor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See supply and demand</a:t>
              </a: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078547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Send Job Signal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Broadcast future needs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470723" y="2935875"/>
              <a:ext cx="588580" cy="2359872"/>
              <a:chOff x="1470723" y="2944928"/>
              <a:chExt cx="588580" cy="2359872"/>
            </a:xfrm>
          </p:grpSpPr>
          <p:sp>
            <p:nvSpPr>
              <p:cNvPr id="35" name="Rounded Rectangle 34"/>
              <p:cNvSpPr/>
              <p:nvPr/>
            </p:nvSpPr>
            <p:spPr>
              <a:xfrm>
                <a:off x="1470723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143" y="3144239"/>
                <a:ext cx="298739" cy="257686"/>
              </a:xfrm>
              <a:prstGeom prst="rect">
                <a:avLst/>
              </a:prstGeom>
            </p:spPr>
          </p:pic>
          <p:sp>
            <p:nvSpPr>
              <p:cNvPr id="42" name="Rounded Rectangle 41"/>
              <p:cNvSpPr/>
              <p:nvPr/>
            </p:nvSpPr>
            <p:spPr>
              <a:xfrm>
                <a:off x="1470723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1470723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1470723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4098" y="4240913"/>
                <a:ext cx="225376" cy="364174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528" y="3706349"/>
                <a:ext cx="292968" cy="260306"/>
              </a:xfrm>
              <a:prstGeom prst="rect">
                <a:avLst/>
              </a:prstGeom>
            </p:spPr>
          </p:pic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528" y="4894399"/>
                <a:ext cx="253484" cy="230834"/>
              </a:xfrm>
              <a:prstGeom prst="rect">
                <a:avLst/>
              </a:prstGeom>
            </p:spPr>
          </p:pic>
        </p:grpSp>
        <p:sp>
          <p:nvSpPr>
            <p:cNvPr id="52" name="Rounded Rectangle 51"/>
            <p:cNvSpPr/>
            <p:nvPr/>
          </p:nvSpPr>
          <p:spPr>
            <a:xfrm>
              <a:off x="1470723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1768" y="1030892"/>
              <a:ext cx="213519" cy="178979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4639" y="908155"/>
              <a:ext cx="360157" cy="439515"/>
            </a:xfrm>
            <a:prstGeom prst="rect">
              <a:avLst/>
            </a:prstGeom>
          </p:spPr>
        </p:pic>
        <p:pic>
          <p:nvPicPr>
            <p:cNvPr id="1026" name="Picture 2" descr="http://64.207.154.48/wp-content/uploads/2014/02/10-Fun-Things-for-the-Whole-Family-in-Tucson-Arizona-Photo2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720" y="1094229"/>
              <a:ext cx="2769326" cy="1849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7914354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Job Seeker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5865" y="1036020"/>
              <a:ext cx="155959" cy="173698"/>
            </a:xfrm>
            <a:prstGeom prst="rect">
              <a:avLst/>
            </a:prstGeom>
          </p:spPr>
        </p:pic>
        <p:sp>
          <p:nvSpPr>
            <p:cNvPr id="43" name="Rectangular Callout 42"/>
            <p:cNvSpPr/>
            <p:nvPr/>
          </p:nvSpPr>
          <p:spPr>
            <a:xfrm>
              <a:off x="8103254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New Career Path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Have you considered Additive Manufacturing? You already have 60% of the needed skills.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8531031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Explore Job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Manage my career</a:t>
              </a: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8531031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Get Training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Find programs and support</a:t>
              </a:r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8531031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Evaluate My Skills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Estimate your job market value</a:t>
              </a: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8531031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Get Advice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Career services and networks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7912816" y="2935875"/>
              <a:ext cx="588580" cy="2359872"/>
              <a:chOff x="4702295" y="2944928"/>
              <a:chExt cx="588580" cy="2359872"/>
            </a:xfrm>
          </p:grpSpPr>
          <p:sp>
            <p:nvSpPr>
              <p:cNvPr id="66" name="Rounded Rectangle 65"/>
              <p:cNvSpPr/>
              <p:nvPr/>
            </p:nvSpPr>
            <p:spPr>
              <a:xfrm>
                <a:off x="4702295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23324" y="3140985"/>
                <a:ext cx="340871" cy="240158"/>
              </a:xfrm>
              <a:prstGeom prst="rect">
                <a:avLst/>
              </a:prstGeom>
            </p:spPr>
          </p:pic>
          <p:sp>
            <p:nvSpPr>
              <p:cNvPr id="69" name="Rounded Rectangle 68"/>
              <p:cNvSpPr/>
              <p:nvPr/>
            </p:nvSpPr>
            <p:spPr>
              <a:xfrm>
                <a:off x="4702295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70" name="Rounded Rectangle 69"/>
              <p:cNvSpPr/>
              <p:nvPr/>
            </p:nvSpPr>
            <p:spPr>
              <a:xfrm>
                <a:off x="4702295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71" name="Rounded Rectangle 70"/>
              <p:cNvSpPr/>
              <p:nvPr/>
            </p:nvSpPr>
            <p:spPr>
              <a:xfrm>
                <a:off x="4702295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5670" y="4315306"/>
                <a:ext cx="225376" cy="215388"/>
              </a:xfrm>
              <a:prstGeom prst="rect">
                <a:avLst/>
              </a:prstGeom>
            </p:spPr>
          </p:pic>
          <p:pic>
            <p:nvPicPr>
              <p:cNvPr id="75" name="Picture 74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0100" y="3736197"/>
                <a:ext cx="292968" cy="200610"/>
              </a:xfrm>
              <a:prstGeom prst="rect">
                <a:avLst/>
              </a:prstGeom>
            </p:spPr>
          </p:pic>
          <p:pic>
            <p:nvPicPr>
              <p:cNvPr id="77" name="Picture 76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0100" y="4907962"/>
                <a:ext cx="253484" cy="203708"/>
              </a:xfrm>
              <a:prstGeom prst="rect">
                <a:avLst/>
              </a:prstGeom>
            </p:spPr>
          </p:pic>
        </p:grpSp>
        <p:sp>
          <p:nvSpPr>
            <p:cNvPr id="78" name="Rounded Rectangle 77"/>
            <p:cNvSpPr/>
            <p:nvPr/>
          </p:nvSpPr>
          <p:spPr>
            <a:xfrm>
              <a:off x="7923207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8795" y="908155"/>
              <a:ext cx="360157" cy="439515"/>
            </a:xfrm>
            <a:prstGeom prst="rect">
              <a:avLst/>
            </a:prstGeom>
          </p:spPr>
        </p:pic>
        <p:pic>
          <p:nvPicPr>
            <p:cNvPr id="1030" name="Picture 6" descr="Image result for tucson arizona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9912" y="1109397"/>
              <a:ext cx="2752301" cy="183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Rectangle 79"/>
            <p:cNvSpPr/>
            <p:nvPr/>
          </p:nvSpPr>
          <p:spPr>
            <a:xfrm>
              <a:off x="4699912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College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82" name="Rectangular Callout 81"/>
            <p:cNvSpPr/>
            <p:nvPr/>
          </p:nvSpPr>
          <p:spPr>
            <a:xfrm>
              <a:off x="4888812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New Talent Request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Employers have signaled a future need for Additive Manufacturing. Tap here for details.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5316589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Recruit Students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Reach out to enrolled students</a:t>
              </a:r>
            </a:p>
          </p:txBody>
        </p:sp>
        <p:sp>
          <p:nvSpPr>
            <p:cNvPr id="89" name="Rounded Rectangle 88"/>
            <p:cNvSpPr/>
            <p:nvPr/>
          </p:nvSpPr>
          <p:spPr>
            <a:xfrm>
              <a:off x="5316589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Advise Students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Help students with career paths</a:t>
              </a:r>
            </a:p>
          </p:txBody>
        </p:sp>
        <p:sp>
          <p:nvSpPr>
            <p:cNvPr id="91" name="Rounded Rectangle 90"/>
            <p:cNvSpPr/>
            <p:nvPr/>
          </p:nvSpPr>
          <p:spPr>
            <a:xfrm>
              <a:off x="5316589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Labor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Analyze and predict job openings </a:t>
              </a:r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5316589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Institution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Compare programs to needs</a:t>
              </a: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4708765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708765" y="2935875"/>
              <a:ext cx="588580" cy="2359872"/>
              <a:chOff x="7906972" y="2944928"/>
              <a:chExt cx="588580" cy="2359872"/>
            </a:xfrm>
          </p:grpSpPr>
          <p:sp>
            <p:nvSpPr>
              <p:cNvPr id="83" name="Rounded Rectangle 82"/>
              <p:cNvSpPr/>
              <p:nvPr/>
            </p:nvSpPr>
            <p:spPr>
              <a:xfrm>
                <a:off x="7906972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6" name="Rounded Rectangle 85"/>
              <p:cNvSpPr/>
              <p:nvPr/>
            </p:nvSpPr>
            <p:spPr>
              <a:xfrm>
                <a:off x="7906972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7" name="Rounded Rectangle 86"/>
              <p:cNvSpPr/>
              <p:nvPr/>
            </p:nvSpPr>
            <p:spPr>
              <a:xfrm>
                <a:off x="7906972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8" name="Rounded Rectangle 87"/>
              <p:cNvSpPr/>
              <p:nvPr/>
            </p:nvSpPr>
            <p:spPr>
              <a:xfrm>
                <a:off x="7906972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92" name="Picture 91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4777" y="3713714"/>
                <a:ext cx="292968" cy="245576"/>
              </a:xfrm>
              <a:prstGeom prst="rect">
                <a:avLst/>
              </a:prstGeom>
            </p:spPr>
          </p:pic>
          <p:pic>
            <p:nvPicPr>
              <p:cNvPr id="94" name="Picture 9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4777" y="4312987"/>
                <a:ext cx="253484" cy="230834"/>
              </a:xfrm>
              <a:prstGeom prst="rect">
                <a:avLst/>
              </a:prstGeom>
            </p:spPr>
          </p:pic>
          <p:pic>
            <p:nvPicPr>
              <p:cNvPr id="98" name="Picture 9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2149" y="3144239"/>
                <a:ext cx="298739" cy="257686"/>
              </a:xfrm>
              <a:prstGeom prst="rect">
                <a:avLst/>
              </a:prstGeom>
            </p:spPr>
          </p:pic>
          <p:pic>
            <p:nvPicPr>
              <p:cNvPr id="100" name="Picture 99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42137" y="4911060"/>
                <a:ext cx="292968" cy="200610"/>
              </a:xfrm>
              <a:prstGeom prst="rect">
                <a:avLst/>
              </a:prstGeom>
            </p:spPr>
          </p:pic>
        </p:grpSp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926" y="1029668"/>
              <a:ext cx="226032" cy="200832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8646" y="908155"/>
              <a:ext cx="360157" cy="43951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4535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57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1461870" y="908155"/>
            <a:ext cx="9313721" cy="4692016"/>
            <a:chOff x="1461870" y="908155"/>
            <a:chExt cx="9313721" cy="4692016"/>
          </a:xfrm>
        </p:grpSpPr>
        <p:pic>
          <p:nvPicPr>
            <p:cNvPr id="64" name="Picture 6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1" t="7104" r="6273" b="21029"/>
            <a:stretch/>
          </p:blipFill>
          <p:spPr>
            <a:xfrm>
              <a:off x="1461870" y="939074"/>
              <a:ext cx="2762692" cy="2002238"/>
            </a:xfrm>
            <a:prstGeom prst="rect">
              <a:avLst/>
            </a:prstGeom>
            <a:effectLst>
              <a:innerShdw blurRad="546100">
                <a:prstClr val="black"/>
              </a:innerShdw>
            </a:effectLst>
          </p:spPr>
        </p:pic>
        <p:sp>
          <p:nvSpPr>
            <p:cNvPr id="65" name="Rectangle 64"/>
            <p:cNvSpPr/>
            <p:nvPr/>
          </p:nvSpPr>
          <p:spPr>
            <a:xfrm>
              <a:off x="1461870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Employer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66" name="Rectangular Callout 65"/>
            <p:cNvSpPr/>
            <p:nvPr/>
          </p:nvSpPr>
          <p:spPr>
            <a:xfrm>
              <a:off x="1650770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Message From PCC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A PCC instructor wants to contact you regarding Additive Manufacturing training.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2078547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Find Talent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Connect with training providers</a:t>
              </a: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2078547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Find Training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Upgrade your competencies </a:t>
              </a:r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2078547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Labor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See supply and demand</a:t>
              </a:r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2078547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Send Job Signal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Broadcast future needs</a:t>
              </a:r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1470723" y="2935875"/>
              <a:ext cx="588580" cy="2359872"/>
              <a:chOff x="1470723" y="2944928"/>
              <a:chExt cx="588580" cy="2359872"/>
            </a:xfrm>
          </p:grpSpPr>
          <p:sp>
            <p:nvSpPr>
              <p:cNvPr id="172" name="Rounded Rectangle 171"/>
              <p:cNvSpPr/>
              <p:nvPr/>
            </p:nvSpPr>
            <p:spPr>
              <a:xfrm>
                <a:off x="1470723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73" name="Picture 17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143" y="3144239"/>
                <a:ext cx="298739" cy="257686"/>
              </a:xfrm>
              <a:prstGeom prst="rect">
                <a:avLst/>
              </a:prstGeom>
            </p:spPr>
          </p:pic>
          <p:sp>
            <p:nvSpPr>
              <p:cNvPr id="174" name="Rounded Rectangle 173"/>
              <p:cNvSpPr/>
              <p:nvPr/>
            </p:nvSpPr>
            <p:spPr>
              <a:xfrm>
                <a:off x="1470723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5" name="Rounded Rectangle 174"/>
              <p:cNvSpPr/>
              <p:nvPr/>
            </p:nvSpPr>
            <p:spPr>
              <a:xfrm>
                <a:off x="1470723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6" name="Rounded Rectangle 175"/>
              <p:cNvSpPr/>
              <p:nvPr/>
            </p:nvSpPr>
            <p:spPr>
              <a:xfrm>
                <a:off x="1470723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77" name="Picture 17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4098" y="4240913"/>
                <a:ext cx="225376" cy="364174"/>
              </a:xfrm>
              <a:prstGeom prst="rect">
                <a:avLst/>
              </a:prstGeom>
            </p:spPr>
          </p:pic>
          <p:pic>
            <p:nvPicPr>
              <p:cNvPr id="178" name="Picture 17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528" y="3706349"/>
                <a:ext cx="292968" cy="260306"/>
              </a:xfrm>
              <a:prstGeom prst="rect">
                <a:avLst/>
              </a:prstGeom>
            </p:spPr>
          </p:pic>
          <p:pic>
            <p:nvPicPr>
              <p:cNvPr id="179" name="Picture 17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528" y="4894399"/>
                <a:ext cx="253484" cy="230834"/>
              </a:xfrm>
              <a:prstGeom prst="rect">
                <a:avLst/>
              </a:prstGeom>
            </p:spPr>
          </p:pic>
        </p:grpSp>
        <p:sp>
          <p:nvSpPr>
            <p:cNvPr id="85" name="Rounded Rectangle 84"/>
            <p:cNvSpPr/>
            <p:nvPr/>
          </p:nvSpPr>
          <p:spPr>
            <a:xfrm>
              <a:off x="1470723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1768" y="1030892"/>
              <a:ext cx="213519" cy="178979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4639" y="908155"/>
              <a:ext cx="360157" cy="439515"/>
            </a:xfrm>
            <a:prstGeom prst="rect">
              <a:avLst/>
            </a:prstGeom>
          </p:spPr>
        </p:pic>
        <p:pic>
          <p:nvPicPr>
            <p:cNvPr id="97" name="Picture 2" descr="http://64.207.154.48/wp-content/uploads/2014/02/10-Fun-Things-for-the-Whole-Family-in-Tucson-Arizona-Photo2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720" y="1094229"/>
              <a:ext cx="2769326" cy="1849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9" name="Rectangle 98"/>
            <p:cNvSpPr/>
            <p:nvPr/>
          </p:nvSpPr>
          <p:spPr>
            <a:xfrm>
              <a:off x="7914354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Job Seeker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5865" y="1036020"/>
              <a:ext cx="155959" cy="173698"/>
            </a:xfrm>
            <a:prstGeom prst="rect">
              <a:avLst/>
            </a:prstGeom>
          </p:spPr>
        </p:pic>
        <p:sp>
          <p:nvSpPr>
            <p:cNvPr id="103" name="Rectangular Callout 102"/>
            <p:cNvSpPr/>
            <p:nvPr/>
          </p:nvSpPr>
          <p:spPr>
            <a:xfrm>
              <a:off x="8103254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New Career Path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Have you considered Additive Manufacturing? You already have 60% of the needed skills.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106" name="Rounded Rectangle 105"/>
            <p:cNvSpPr/>
            <p:nvPr/>
          </p:nvSpPr>
          <p:spPr>
            <a:xfrm>
              <a:off x="8531031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Explore Job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Manage my career</a:t>
              </a:r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8531031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Get Training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Find programs and support</a:t>
              </a:r>
            </a:p>
          </p:txBody>
        </p:sp>
        <p:sp>
          <p:nvSpPr>
            <p:cNvPr id="108" name="Rounded Rectangle 107"/>
            <p:cNvSpPr/>
            <p:nvPr/>
          </p:nvSpPr>
          <p:spPr>
            <a:xfrm>
              <a:off x="8531031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Evaluate My Skills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Estimate your job market value</a:t>
              </a:r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8531031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Get Advice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Career services and networks</a:t>
              </a:r>
            </a:p>
          </p:txBody>
        </p:sp>
        <p:grpSp>
          <p:nvGrpSpPr>
            <p:cNvPr id="110" name="Group 109"/>
            <p:cNvGrpSpPr/>
            <p:nvPr/>
          </p:nvGrpSpPr>
          <p:grpSpPr>
            <a:xfrm>
              <a:off x="7912816" y="2935875"/>
              <a:ext cx="588580" cy="2359872"/>
              <a:chOff x="4702295" y="2944928"/>
              <a:chExt cx="588580" cy="2359872"/>
            </a:xfrm>
          </p:grpSpPr>
          <p:sp>
            <p:nvSpPr>
              <p:cNvPr id="132" name="Rounded Rectangle 131"/>
              <p:cNvSpPr/>
              <p:nvPr/>
            </p:nvSpPr>
            <p:spPr>
              <a:xfrm>
                <a:off x="4702295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64" name="Picture 16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23324" y="3140985"/>
                <a:ext cx="340871" cy="240158"/>
              </a:xfrm>
              <a:prstGeom prst="rect">
                <a:avLst/>
              </a:prstGeom>
            </p:spPr>
          </p:pic>
          <p:sp>
            <p:nvSpPr>
              <p:cNvPr id="166" name="Rounded Rectangle 165"/>
              <p:cNvSpPr/>
              <p:nvPr/>
            </p:nvSpPr>
            <p:spPr>
              <a:xfrm>
                <a:off x="4702295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7" name="Rounded Rectangle 166"/>
              <p:cNvSpPr/>
              <p:nvPr/>
            </p:nvSpPr>
            <p:spPr>
              <a:xfrm>
                <a:off x="4702295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8" name="Rounded Rectangle 167"/>
              <p:cNvSpPr/>
              <p:nvPr/>
            </p:nvSpPr>
            <p:spPr>
              <a:xfrm>
                <a:off x="4702295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69" name="Picture 16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5670" y="4315306"/>
                <a:ext cx="225376" cy="215388"/>
              </a:xfrm>
              <a:prstGeom prst="rect">
                <a:avLst/>
              </a:prstGeom>
            </p:spPr>
          </p:pic>
          <p:pic>
            <p:nvPicPr>
              <p:cNvPr id="170" name="Picture 169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0100" y="3736197"/>
                <a:ext cx="292968" cy="200610"/>
              </a:xfrm>
              <a:prstGeom prst="rect">
                <a:avLst/>
              </a:prstGeom>
            </p:spPr>
          </p:pic>
          <p:pic>
            <p:nvPicPr>
              <p:cNvPr id="171" name="Picture 170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0100" y="4907962"/>
                <a:ext cx="253484" cy="203708"/>
              </a:xfrm>
              <a:prstGeom prst="rect">
                <a:avLst/>
              </a:prstGeom>
            </p:spPr>
          </p:pic>
        </p:grpSp>
        <p:sp>
          <p:nvSpPr>
            <p:cNvPr id="111" name="Rounded Rectangle 110"/>
            <p:cNvSpPr/>
            <p:nvPr/>
          </p:nvSpPr>
          <p:spPr>
            <a:xfrm>
              <a:off x="7923207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8795" y="908155"/>
              <a:ext cx="360157" cy="439515"/>
            </a:xfrm>
            <a:prstGeom prst="rect">
              <a:avLst/>
            </a:prstGeom>
          </p:spPr>
        </p:pic>
        <p:pic>
          <p:nvPicPr>
            <p:cNvPr id="113" name="Picture 6" descr="Image result for tucson arizona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9912" y="1109397"/>
              <a:ext cx="2752301" cy="183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4" name="Rectangle 113"/>
            <p:cNvSpPr/>
            <p:nvPr/>
          </p:nvSpPr>
          <p:spPr>
            <a:xfrm>
              <a:off x="4699912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College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15" name="Rectangular Callout 114"/>
            <p:cNvSpPr/>
            <p:nvPr/>
          </p:nvSpPr>
          <p:spPr>
            <a:xfrm>
              <a:off x="4888812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New Talent Request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Employers have signaled a future need for Additive Manufacturing. Tap here for details.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5316589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Recruit Students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Reach out to enrolled students</a:t>
              </a:r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5316589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Advise Students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Help students with career paths</a:t>
              </a:r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5316589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Labor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Analyze and predict job openings </a:t>
              </a:r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5316589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Institution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Compare programs to needs</a:t>
              </a:r>
            </a:p>
          </p:txBody>
        </p:sp>
        <p:sp>
          <p:nvSpPr>
            <p:cNvPr id="120" name="Rounded Rectangle 119"/>
            <p:cNvSpPr/>
            <p:nvPr/>
          </p:nvSpPr>
          <p:spPr>
            <a:xfrm>
              <a:off x="4708765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4708765" y="2935875"/>
              <a:ext cx="588580" cy="2359872"/>
              <a:chOff x="7906972" y="2944928"/>
              <a:chExt cx="588580" cy="2359872"/>
            </a:xfrm>
          </p:grpSpPr>
          <p:sp>
            <p:nvSpPr>
              <p:cNvPr id="124" name="Rounded Rectangle 123"/>
              <p:cNvSpPr/>
              <p:nvPr/>
            </p:nvSpPr>
            <p:spPr>
              <a:xfrm>
                <a:off x="7906972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5" name="Rounded Rectangle 124"/>
              <p:cNvSpPr/>
              <p:nvPr/>
            </p:nvSpPr>
            <p:spPr>
              <a:xfrm>
                <a:off x="7906972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6" name="Rounded Rectangle 125"/>
              <p:cNvSpPr/>
              <p:nvPr/>
            </p:nvSpPr>
            <p:spPr>
              <a:xfrm>
                <a:off x="7906972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7" name="Rounded Rectangle 126"/>
              <p:cNvSpPr/>
              <p:nvPr/>
            </p:nvSpPr>
            <p:spPr>
              <a:xfrm>
                <a:off x="7906972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28" name="Picture 127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4777" y="3713714"/>
                <a:ext cx="292968" cy="245576"/>
              </a:xfrm>
              <a:prstGeom prst="rect">
                <a:avLst/>
              </a:prstGeom>
            </p:spPr>
          </p:pic>
          <p:pic>
            <p:nvPicPr>
              <p:cNvPr id="129" name="Picture 12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4777" y="4312987"/>
                <a:ext cx="253484" cy="230834"/>
              </a:xfrm>
              <a:prstGeom prst="rect">
                <a:avLst/>
              </a:prstGeom>
            </p:spPr>
          </p:pic>
          <p:pic>
            <p:nvPicPr>
              <p:cNvPr id="130" name="Picture 12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2149" y="3144239"/>
                <a:ext cx="298739" cy="257686"/>
              </a:xfrm>
              <a:prstGeom prst="rect">
                <a:avLst/>
              </a:prstGeom>
            </p:spPr>
          </p:pic>
          <p:pic>
            <p:nvPicPr>
              <p:cNvPr id="131" name="Picture 130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42137" y="4911060"/>
                <a:ext cx="292968" cy="200610"/>
              </a:xfrm>
              <a:prstGeom prst="rect">
                <a:avLst/>
              </a:prstGeom>
            </p:spPr>
          </p:pic>
        </p:grpSp>
        <p:pic>
          <p:nvPicPr>
            <p:cNvPr id="122" name="Picture 1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926" y="1029668"/>
              <a:ext cx="226032" cy="200832"/>
            </a:xfrm>
            <a:prstGeom prst="rect">
              <a:avLst/>
            </a:prstGeom>
          </p:spPr>
        </p:pic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8646" y="908155"/>
              <a:ext cx="360157" cy="439515"/>
            </a:xfrm>
            <a:prstGeom prst="rect">
              <a:avLst/>
            </a:prstGeom>
          </p:spPr>
        </p:pic>
      </p:grpSp>
      <p:sp>
        <p:nvSpPr>
          <p:cNvPr id="163" name="Rectangle 162"/>
          <p:cNvSpPr/>
          <p:nvPr/>
        </p:nvSpPr>
        <p:spPr>
          <a:xfrm>
            <a:off x="1467066" y="2934480"/>
            <a:ext cx="2762692" cy="1185181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072662" y="4101086"/>
            <a:ext cx="3537498" cy="1185373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487482" y="479599"/>
            <a:ext cx="6756921" cy="5995996"/>
          </a:xfrm>
          <a:prstGeom prst="rect">
            <a:avLst/>
          </a:prstGeom>
          <a:solidFill>
            <a:srgbClr val="325784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794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57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1461870" y="939073"/>
            <a:ext cx="2762692" cy="386688"/>
          </a:xfrm>
          <a:prstGeom prst="rect">
            <a:avLst/>
          </a:prstGeom>
          <a:solidFill>
            <a:srgbClr val="F1A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2A5C72"/>
                </a:solidFill>
              </a:rPr>
              <a:t>     </a:t>
            </a:r>
            <a:r>
              <a:rPr lang="en-US" sz="1600" dirty="0">
                <a:solidFill>
                  <a:schemeClr val="bg1"/>
                </a:solidFill>
              </a:rPr>
              <a:t>Analyze Labor Market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639" y="908155"/>
            <a:ext cx="360157" cy="439515"/>
          </a:xfrm>
          <a:prstGeom prst="rect">
            <a:avLst/>
          </a:prstGeom>
        </p:spPr>
      </p:pic>
      <p:pic>
        <p:nvPicPr>
          <p:cNvPr id="97" name="Picture 2" descr="http://64.207.154.48/wp-content/uploads/2014/02/10-Fun-Things-for-the-Whole-Family-in-Tucson-Arizona-Phot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720" y="1094229"/>
            <a:ext cx="2769326" cy="184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Rectangle 98"/>
          <p:cNvSpPr/>
          <p:nvPr/>
        </p:nvSpPr>
        <p:spPr>
          <a:xfrm>
            <a:off x="7914354" y="939073"/>
            <a:ext cx="2762692" cy="386688"/>
          </a:xfrm>
          <a:prstGeom prst="rect">
            <a:avLst/>
          </a:prstGeom>
          <a:solidFill>
            <a:srgbClr val="F1A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rgbClr val="2A5C72"/>
                </a:solidFill>
              </a:rPr>
              <a:t>     </a:t>
            </a:r>
            <a:r>
              <a:rPr lang="en-US" sz="1600" dirty="0">
                <a:solidFill>
                  <a:schemeClr val="bg1"/>
                </a:solidFill>
              </a:rPr>
              <a:t>Job Seeker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865" y="1036020"/>
            <a:ext cx="155959" cy="173698"/>
          </a:xfrm>
          <a:prstGeom prst="rect">
            <a:avLst/>
          </a:prstGeom>
        </p:spPr>
      </p:pic>
      <p:sp>
        <p:nvSpPr>
          <p:cNvPr id="103" name="Rectangular Callout 102"/>
          <p:cNvSpPr/>
          <p:nvPr/>
        </p:nvSpPr>
        <p:spPr>
          <a:xfrm>
            <a:off x="8103254" y="1458732"/>
            <a:ext cx="2404135" cy="1194683"/>
          </a:xfrm>
          <a:prstGeom prst="wedgeRectCallout">
            <a:avLst>
              <a:gd name="adj1" fmla="val 20937"/>
              <a:gd name="adj2" fmla="val -45349"/>
            </a:avLst>
          </a:prstGeom>
          <a:solidFill>
            <a:srgbClr val="000000">
              <a:alpha val="50196"/>
            </a:srgbClr>
          </a:solidFill>
          <a:ln>
            <a:solidFill>
              <a:srgbClr val="FFFFFF">
                <a:alpha val="50196"/>
              </a:srgbClr>
            </a:solidFill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New Career Path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chemeClr val="bg1"/>
                </a:solidFill>
                <a:latin typeface="Calibri" panose="020F0502020204030204"/>
                <a:sym typeface="Wingdings" panose="05000000000000000000" pitchFamily="2" charset="2"/>
              </a:rPr>
              <a:t>Have you considered Additive Manufacturing? You already have 60% of the needed skills.</a:t>
            </a:r>
            <a:endParaRPr kumimoji="0" lang="en-US" sz="12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106" name="Rounded Rectangle 105"/>
          <p:cNvSpPr/>
          <p:nvPr/>
        </p:nvSpPr>
        <p:spPr>
          <a:xfrm>
            <a:off x="8531031" y="2935875"/>
            <a:ext cx="2244560" cy="589968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rgbClr val="44546A">
                    <a:lumMod val="50000"/>
                  </a:srgbClr>
                </a:solidFill>
              </a:rPr>
              <a:t>Explore Job Market</a:t>
            </a:r>
          </a:p>
          <a:p>
            <a:pPr lvl="0"/>
            <a:r>
              <a:rPr lang="en-US" sz="1100" dirty="0">
                <a:solidFill>
                  <a:srgbClr val="44546A">
                    <a:lumMod val="50000"/>
                  </a:srgbClr>
                </a:solidFill>
              </a:rPr>
              <a:t>Manage my career</a:t>
            </a:r>
          </a:p>
        </p:txBody>
      </p:sp>
      <p:sp>
        <p:nvSpPr>
          <p:cNvPr id="107" name="Rounded Rectangle 106"/>
          <p:cNvSpPr/>
          <p:nvPr/>
        </p:nvSpPr>
        <p:spPr>
          <a:xfrm>
            <a:off x="8531031" y="3469068"/>
            <a:ext cx="2244560" cy="589968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Get Training</a:t>
            </a:r>
          </a:p>
          <a:p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Find programs and support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8531031" y="4074691"/>
            <a:ext cx="2244560" cy="589968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rgbClr val="44546A">
                    <a:lumMod val="50000"/>
                  </a:srgbClr>
                </a:solidFill>
              </a:rPr>
              <a:t>Evaluate My Skills</a:t>
            </a:r>
          </a:p>
          <a:p>
            <a:pPr lvl="0"/>
            <a:r>
              <a:rPr lang="en-US" sz="1100" dirty="0">
                <a:solidFill>
                  <a:srgbClr val="44546A">
                    <a:lumMod val="50000"/>
                  </a:srgbClr>
                </a:solidFill>
              </a:rPr>
              <a:t>Estimate your job market value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8531031" y="4699005"/>
            <a:ext cx="2244560" cy="589968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rgbClr val="44546A">
                    <a:lumMod val="50000"/>
                  </a:srgbClr>
                </a:solidFill>
              </a:rPr>
              <a:t>Get Advice</a:t>
            </a:r>
          </a:p>
          <a:p>
            <a:pPr lvl="0"/>
            <a:r>
              <a:rPr lang="en-US" sz="1100" dirty="0">
                <a:solidFill>
                  <a:srgbClr val="44546A">
                    <a:lumMod val="50000"/>
                  </a:srgbClr>
                </a:solidFill>
              </a:rPr>
              <a:t>Career services and networks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7912816" y="2935875"/>
            <a:ext cx="588580" cy="2359872"/>
            <a:chOff x="4702295" y="2944928"/>
            <a:chExt cx="588580" cy="2359872"/>
          </a:xfrm>
        </p:grpSpPr>
        <p:sp>
          <p:nvSpPr>
            <p:cNvPr id="132" name="Rounded Rectangle 131"/>
            <p:cNvSpPr/>
            <p:nvPr/>
          </p:nvSpPr>
          <p:spPr>
            <a:xfrm>
              <a:off x="4702295" y="2944928"/>
              <a:ext cx="588580" cy="589968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64" name="Picture 16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324" y="3140985"/>
              <a:ext cx="340871" cy="240158"/>
            </a:xfrm>
            <a:prstGeom prst="rect">
              <a:avLst/>
            </a:prstGeom>
          </p:spPr>
        </p:pic>
        <p:sp>
          <p:nvSpPr>
            <p:cNvPr id="166" name="Rounded Rectangle 165"/>
            <p:cNvSpPr/>
            <p:nvPr/>
          </p:nvSpPr>
          <p:spPr>
            <a:xfrm>
              <a:off x="4702295" y="3534896"/>
              <a:ext cx="588580" cy="58996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67" name="Rounded Rectangle 166"/>
            <p:cNvSpPr/>
            <p:nvPr/>
          </p:nvSpPr>
          <p:spPr>
            <a:xfrm>
              <a:off x="4702295" y="4124864"/>
              <a:ext cx="588580" cy="58996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68" name="Rounded Rectangle 167"/>
            <p:cNvSpPr/>
            <p:nvPr/>
          </p:nvSpPr>
          <p:spPr>
            <a:xfrm>
              <a:off x="4702295" y="4714832"/>
              <a:ext cx="588580" cy="58996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670" y="4315306"/>
              <a:ext cx="225376" cy="215388"/>
            </a:xfrm>
            <a:prstGeom prst="rect">
              <a:avLst/>
            </a:prstGeom>
          </p:spPr>
        </p:pic>
        <p:pic>
          <p:nvPicPr>
            <p:cNvPr id="170" name="Picture 16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00" y="3736197"/>
              <a:ext cx="292968" cy="200610"/>
            </a:xfrm>
            <a:prstGeom prst="rect">
              <a:avLst/>
            </a:prstGeom>
          </p:spPr>
        </p:pic>
        <p:pic>
          <p:nvPicPr>
            <p:cNvPr id="171" name="Picture 17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0100" y="4907962"/>
              <a:ext cx="253484" cy="203708"/>
            </a:xfrm>
            <a:prstGeom prst="rect">
              <a:avLst/>
            </a:prstGeom>
          </p:spPr>
        </p:pic>
      </p:grpSp>
      <p:sp>
        <p:nvSpPr>
          <p:cNvPr id="111" name="Rounded Rectangle 110"/>
          <p:cNvSpPr/>
          <p:nvPr/>
        </p:nvSpPr>
        <p:spPr>
          <a:xfrm>
            <a:off x="7923207" y="5290310"/>
            <a:ext cx="2743448" cy="309861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Additional Options...</a:t>
            </a:r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795" y="908155"/>
            <a:ext cx="360157" cy="439515"/>
          </a:xfrm>
          <a:prstGeom prst="rect">
            <a:avLst/>
          </a:prstGeom>
        </p:spPr>
      </p:pic>
      <p:pic>
        <p:nvPicPr>
          <p:cNvPr id="113" name="Picture 6" descr="Image result for tucson arizon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12" y="1109397"/>
            <a:ext cx="2752301" cy="183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Rectangle 113"/>
          <p:cNvSpPr/>
          <p:nvPr/>
        </p:nvSpPr>
        <p:spPr>
          <a:xfrm>
            <a:off x="4699912" y="939073"/>
            <a:ext cx="2762692" cy="386688"/>
          </a:xfrm>
          <a:prstGeom prst="rect">
            <a:avLst/>
          </a:prstGeom>
          <a:solidFill>
            <a:srgbClr val="F1A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rgbClr val="2A5C72"/>
                </a:solidFill>
              </a:rPr>
              <a:t>     </a:t>
            </a:r>
            <a:r>
              <a:rPr lang="en-US" sz="1600" dirty="0">
                <a:solidFill>
                  <a:schemeClr val="bg1"/>
                </a:solidFill>
              </a:rPr>
              <a:t>College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5" name="Rectangular Callout 114"/>
          <p:cNvSpPr/>
          <p:nvPr/>
        </p:nvSpPr>
        <p:spPr>
          <a:xfrm>
            <a:off x="4888812" y="1458732"/>
            <a:ext cx="2404135" cy="1194683"/>
          </a:xfrm>
          <a:prstGeom prst="wedgeRectCallout">
            <a:avLst>
              <a:gd name="adj1" fmla="val 20937"/>
              <a:gd name="adj2" fmla="val -45349"/>
            </a:avLst>
          </a:prstGeom>
          <a:solidFill>
            <a:srgbClr val="000000">
              <a:alpha val="50196"/>
            </a:srgbClr>
          </a:solidFill>
          <a:ln>
            <a:solidFill>
              <a:srgbClr val="FFFFFF">
                <a:alpha val="50196"/>
              </a:srgbClr>
            </a:solidFill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New Talent Request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chemeClr val="bg1"/>
                </a:solidFill>
                <a:latin typeface="Calibri" panose="020F0502020204030204"/>
                <a:sym typeface="Wingdings" panose="05000000000000000000" pitchFamily="2" charset="2"/>
              </a:rPr>
              <a:t>Employers have signaled a future need for Additive Manufacturing. Tap here for details.</a:t>
            </a:r>
            <a:endParaRPr kumimoji="0" lang="en-US" sz="12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116" name="Rounded Rectangle 115"/>
          <p:cNvSpPr/>
          <p:nvPr/>
        </p:nvSpPr>
        <p:spPr>
          <a:xfrm>
            <a:off x="5316589" y="2935875"/>
            <a:ext cx="2244560" cy="589968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rgbClr val="44546A">
                    <a:lumMod val="50000"/>
                  </a:srgbClr>
                </a:solidFill>
              </a:rPr>
              <a:t>Recruit Students</a:t>
            </a:r>
          </a:p>
          <a:p>
            <a:pPr lvl="0"/>
            <a:r>
              <a:rPr lang="en-US" sz="1100" dirty="0">
                <a:solidFill>
                  <a:srgbClr val="44546A">
                    <a:lumMod val="50000"/>
                  </a:srgbClr>
                </a:solidFill>
              </a:rPr>
              <a:t>Reach out to enrolled students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5316589" y="3469068"/>
            <a:ext cx="2244560" cy="589968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rgbClr val="44546A">
                    <a:lumMod val="50000"/>
                  </a:srgbClr>
                </a:solidFill>
              </a:rPr>
              <a:t>Advise Students</a:t>
            </a:r>
          </a:p>
          <a:p>
            <a:pPr lvl="0"/>
            <a:r>
              <a:rPr lang="en-US" sz="1100" dirty="0">
                <a:solidFill>
                  <a:srgbClr val="44546A">
                    <a:lumMod val="50000"/>
                  </a:srgbClr>
                </a:solidFill>
              </a:rPr>
              <a:t>Help students with career paths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5316589" y="4074691"/>
            <a:ext cx="2244560" cy="589968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rgbClr val="44546A">
                    <a:lumMod val="50000"/>
                  </a:srgbClr>
                </a:solidFill>
              </a:rPr>
              <a:t>Analyze Labor Market</a:t>
            </a:r>
          </a:p>
          <a:p>
            <a:pPr lvl="0"/>
            <a:r>
              <a:rPr lang="en-US" sz="1100" dirty="0">
                <a:solidFill>
                  <a:srgbClr val="44546A">
                    <a:lumMod val="50000"/>
                  </a:srgbClr>
                </a:solidFill>
              </a:rPr>
              <a:t>Analyze and predict job openings 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5316589" y="4699005"/>
            <a:ext cx="2244560" cy="589968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>
                <a:solidFill>
                  <a:srgbClr val="44546A">
                    <a:lumMod val="50000"/>
                  </a:srgbClr>
                </a:solidFill>
              </a:rPr>
              <a:t>Analyze Institution</a:t>
            </a:r>
          </a:p>
          <a:p>
            <a:pPr lvl="0"/>
            <a:r>
              <a:rPr lang="en-US" sz="1100" dirty="0">
                <a:solidFill>
                  <a:srgbClr val="44546A">
                    <a:lumMod val="50000"/>
                  </a:srgbClr>
                </a:solidFill>
              </a:rPr>
              <a:t>Compare programs to needs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4708765" y="5290310"/>
            <a:ext cx="2743448" cy="309861"/>
          </a:xfrm>
          <a:prstGeom prst="roundRect">
            <a:avLst>
              <a:gd name="adj" fmla="val 0"/>
            </a:avLst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Additional Options...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4708765" y="2935875"/>
            <a:ext cx="588580" cy="2359872"/>
            <a:chOff x="7906972" y="2944928"/>
            <a:chExt cx="588580" cy="2359872"/>
          </a:xfrm>
        </p:grpSpPr>
        <p:sp>
          <p:nvSpPr>
            <p:cNvPr id="124" name="Rounded Rectangle 123"/>
            <p:cNvSpPr/>
            <p:nvPr/>
          </p:nvSpPr>
          <p:spPr>
            <a:xfrm>
              <a:off x="7906972" y="2944928"/>
              <a:ext cx="588580" cy="589968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7906972" y="3534896"/>
              <a:ext cx="588580" cy="58996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26" name="Rounded Rectangle 125"/>
            <p:cNvSpPr/>
            <p:nvPr/>
          </p:nvSpPr>
          <p:spPr>
            <a:xfrm>
              <a:off x="7906972" y="4124864"/>
              <a:ext cx="588580" cy="58996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27" name="Rounded Rectangle 126"/>
            <p:cNvSpPr/>
            <p:nvPr/>
          </p:nvSpPr>
          <p:spPr>
            <a:xfrm>
              <a:off x="7906972" y="4714832"/>
              <a:ext cx="588580" cy="58996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4777" y="3713714"/>
              <a:ext cx="292968" cy="245576"/>
            </a:xfrm>
            <a:prstGeom prst="rect">
              <a:avLst/>
            </a:prstGeom>
          </p:spPr>
        </p:pic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4777" y="4312987"/>
              <a:ext cx="253484" cy="230834"/>
            </a:xfrm>
            <a:prstGeom prst="rect">
              <a:avLst/>
            </a:prstGeom>
          </p:spPr>
        </p:pic>
        <p:pic>
          <p:nvPicPr>
            <p:cNvPr id="130" name="Picture 12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2149" y="3144239"/>
              <a:ext cx="298739" cy="257686"/>
            </a:xfrm>
            <a:prstGeom prst="rect">
              <a:avLst/>
            </a:prstGeom>
          </p:spPr>
        </p:pic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2137" y="4911060"/>
              <a:ext cx="292968" cy="200610"/>
            </a:xfrm>
            <a:prstGeom prst="rect">
              <a:avLst/>
            </a:prstGeom>
          </p:spPr>
        </p:pic>
      </p:grpSp>
      <p:pic>
        <p:nvPicPr>
          <p:cNvPr id="122" name="Picture 1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26" y="1029668"/>
            <a:ext cx="226032" cy="200832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646" y="908155"/>
            <a:ext cx="360157" cy="439515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1468076" y="1325762"/>
            <a:ext cx="2763024" cy="4274410"/>
          </a:xfrm>
          <a:prstGeom prst="rect">
            <a:avLst/>
          </a:prstGeom>
          <a:solidFill>
            <a:srgbClr val="8AA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57685" y="1383275"/>
            <a:ext cx="2674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Talent Pipeline for </a:t>
            </a:r>
            <a:r>
              <a:rPr lang="en-US" sz="1200" b="1" u="sng" dirty="0">
                <a:solidFill>
                  <a:schemeClr val="bg1"/>
                </a:solidFill>
              </a:rPr>
              <a:t>Additive Manufacturing Tech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near </a:t>
            </a:r>
            <a:r>
              <a:rPr lang="en-US" sz="1200" b="1" u="sng" dirty="0">
                <a:solidFill>
                  <a:schemeClr val="bg1"/>
                </a:solidFill>
              </a:rPr>
              <a:t>Tucson, AZ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330" y="1027228"/>
            <a:ext cx="141615" cy="228828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1468076" y="2046729"/>
            <a:ext cx="27630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2014 - 2017</a:t>
            </a:r>
            <a:endParaRPr lang="en-US" sz="1600" b="1" u="sng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6"/>
          <a:srcRect l="11081" r="16924"/>
          <a:stretch/>
        </p:blipFill>
        <p:spPr>
          <a:xfrm>
            <a:off x="1459523" y="2741478"/>
            <a:ext cx="2769577" cy="1828959"/>
          </a:xfrm>
          <a:prstGeom prst="rect">
            <a:avLst/>
          </a:prstGeom>
        </p:spPr>
      </p:pic>
      <p:sp>
        <p:nvSpPr>
          <p:cNvPr id="76" name="Rounded Rectangle 75"/>
          <p:cNvSpPr/>
          <p:nvPr/>
        </p:nvSpPr>
        <p:spPr>
          <a:xfrm>
            <a:off x="1468076" y="2471059"/>
            <a:ext cx="1321165" cy="28943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12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 Year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2821107" y="2471059"/>
            <a:ext cx="1418546" cy="28943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12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 Quarter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1574554" y="5117602"/>
            <a:ext cx="999028" cy="356290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Share 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0579" y="4610107"/>
            <a:ext cx="26678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white"/>
                </a:solidFill>
              </a:rPr>
              <a:t>Tap a year to see more detail.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 rot="5400000">
            <a:off x="3980704" y="3609679"/>
            <a:ext cx="220358" cy="189964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Isosceles Triangle 82"/>
          <p:cNvSpPr/>
          <p:nvPr/>
        </p:nvSpPr>
        <p:spPr>
          <a:xfrm rot="16200000">
            <a:off x="1447260" y="3609679"/>
            <a:ext cx="220358" cy="189964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2620051" y="5117602"/>
            <a:ext cx="1510966" cy="356290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Signal Openings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8076" y="1951892"/>
            <a:ext cx="2763024" cy="0"/>
          </a:xfrm>
          <a:prstGeom prst="line">
            <a:avLst/>
          </a:prstGeom>
          <a:ln w="1270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4487482" y="479599"/>
            <a:ext cx="6756921" cy="5995996"/>
          </a:xfrm>
          <a:prstGeom prst="rect">
            <a:avLst/>
          </a:prstGeom>
          <a:solidFill>
            <a:srgbClr val="325784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24398"/>
      </p:ext>
    </p:extLst>
  </p:cSld>
  <p:clrMapOvr>
    <a:masterClrMapping/>
  </p:clrMapOvr>
  <p:transition spd="slow"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AC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9821010" y="35170"/>
            <a:ext cx="1696420" cy="338554"/>
            <a:chOff x="9821010" y="35170"/>
            <a:chExt cx="1696420" cy="338554"/>
          </a:xfrm>
        </p:grpSpPr>
        <p:sp>
          <p:nvSpPr>
            <p:cNvPr id="14" name="Rectangle 13"/>
            <p:cNvSpPr/>
            <p:nvPr/>
          </p:nvSpPr>
          <p:spPr>
            <a:xfrm>
              <a:off x="9821010" y="35170"/>
              <a:ext cx="16964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Employer</a:t>
              </a:r>
              <a:r>
                <a:rPr lang="en-US" sz="1600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|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4385" y="96716"/>
              <a:ext cx="240105" cy="201264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1133361" y="58616"/>
            <a:ext cx="2902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Analyze Labor Market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010" y="-14636"/>
            <a:ext cx="360157" cy="43951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Copyright •</a:t>
            </a:r>
            <a:r>
              <a:rPr lang="en-US" sz="1100" baseline="0" dirty="0">
                <a:solidFill>
                  <a:schemeClr val="bg1"/>
                </a:solidFill>
              </a:rPr>
              <a:t> Terms of Use </a:t>
            </a:r>
            <a:r>
              <a:rPr lang="en-US" sz="1100" dirty="0">
                <a:solidFill>
                  <a:schemeClr val="bg1"/>
                </a:solidFill>
              </a:rPr>
              <a:t>•</a:t>
            </a:r>
            <a:r>
              <a:rPr lang="en-US" sz="1100" baseline="0" dirty="0">
                <a:solidFill>
                  <a:schemeClr val="bg1"/>
                </a:solidFill>
              </a:rPr>
              <a:t> Contact Us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Talent Pipeline for </a:t>
            </a:r>
            <a:r>
              <a:rPr lang="en-US" sz="2400" b="1" u="sng" dirty="0">
                <a:solidFill>
                  <a:schemeClr val="bg1"/>
                </a:solidFill>
              </a:rPr>
              <a:t>Additive Manufacturing Tech</a:t>
            </a:r>
            <a:r>
              <a:rPr lang="en-US" sz="2400" dirty="0">
                <a:solidFill>
                  <a:schemeClr val="bg1"/>
                </a:solidFill>
              </a:rPr>
              <a:t> near </a:t>
            </a:r>
            <a:r>
              <a:rPr lang="en-US" sz="2400" b="1" u="sng" dirty="0">
                <a:solidFill>
                  <a:schemeClr val="bg1"/>
                </a:solidFill>
              </a:rPr>
              <a:t>Tucson, AZ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09527" y="655711"/>
            <a:ext cx="1466721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Wingdings" panose="05000000000000000000" pitchFamily="2" charset="2"/>
              </a:rPr>
              <a:t> </a:t>
            </a:r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Download Data</a:t>
            </a: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894199536"/>
              </p:ext>
            </p:extLst>
          </p:nvPr>
        </p:nvGraphicFramePr>
        <p:xfrm>
          <a:off x="1" y="2245956"/>
          <a:ext cx="12191999" cy="2804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3" name="Rounded Rectangle 32"/>
          <p:cNvSpPr/>
          <p:nvPr/>
        </p:nvSpPr>
        <p:spPr>
          <a:xfrm>
            <a:off x="4056183" y="1326059"/>
            <a:ext cx="1722911" cy="454873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Show by Year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884843" y="1326059"/>
            <a:ext cx="1722911" cy="454873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Show by Quarter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599" y="1316683"/>
            <a:ext cx="34465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2014-2017</a:t>
            </a:r>
            <a:endParaRPr lang="en-US" sz="2800" b="1" u="sng" dirty="0">
              <a:solidFill>
                <a:schemeClr val="bg1"/>
              </a:solidFill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6580082" y="5228171"/>
            <a:ext cx="1442016" cy="582211"/>
          </a:xfrm>
          <a:prstGeom prst="wedgeRectCallout">
            <a:avLst>
              <a:gd name="adj1" fmla="val 20827"/>
              <a:gd name="adj2" fmla="val -75479"/>
            </a:avLst>
          </a:prstGeom>
          <a:solidFill>
            <a:srgbClr val="000000">
              <a:alpha val="50196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chemeClr val="bg1"/>
                </a:solidFill>
                <a:latin typeface="Calibri" panose="020F0502020204030204"/>
                <a:sym typeface="Wingdings" panose="05000000000000000000" pitchFamily="2" charset="2"/>
              </a:rPr>
              <a:t>Tip: Select a year to see more details.</a:t>
            </a:r>
            <a:endParaRPr kumimoji="0" lang="en-US" sz="12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2" name="Isosceles Triangle 21"/>
          <p:cNvSpPr/>
          <p:nvPr/>
        </p:nvSpPr>
        <p:spPr>
          <a:xfrm rot="5400000">
            <a:off x="11482894" y="3427386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 rot="16200000">
            <a:off x="143342" y="3427386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9447806" y="2023827"/>
            <a:ext cx="1466721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Signal Opening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562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Talent Pipeline for </a:t>
            </a:r>
            <a:r>
              <a:rPr lang="en-US" sz="2400" b="1" u="sng" dirty="0">
                <a:solidFill>
                  <a:schemeClr val="bg1"/>
                </a:solidFill>
              </a:rPr>
              <a:t>Additive Manufacturing Tech</a:t>
            </a:r>
            <a:r>
              <a:rPr lang="en-US" sz="2400" dirty="0">
                <a:solidFill>
                  <a:schemeClr val="bg1"/>
                </a:solidFill>
              </a:rPr>
              <a:t> near </a:t>
            </a:r>
            <a:r>
              <a:rPr lang="en-US" sz="2400" b="1" u="sng" dirty="0">
                <a:solidFill>
                  <a:schemeClr val="bg1"/>
                </a:solidFill>
              </a:rPr>
              <a:t>Tucson, AZ</a:t>
            </a: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1859247900"/>
              </p:ext>
            </p:extLst>
          </p:nvPr>
        </p:nvGraphicFramePr>
        <p:xfrm>
          <a:off x="1" y="879044"/>
          <a:ext cx="12191999" cy="2804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Isosceles Triangle 21"/>
          <p:cNvSpPr/>
          <p:nvPr/>
        </p:nvSpPr>
        <p:spPr>
          <a:xfrm rot="5400000">
            <a:off x="11482894" y="2078452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 rot="16200000">
            <a:off x="143342" y="2078452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9821010" y="35170"/>
            <a:ext cx="1696420" cy="338554"/>
            <a:chOff x="9821010" y="35170"/>
            <a:chExt cx="1696420" cy="338554"/>
          </a:xfrm>
        </p:grpSpPr>
        <p:sp>
          <p:nvSpPr>
            <p:cNvPr id="14" name="Rectangle 13"/>
            <p:cNvSpPr/>
            <p:nvPr/>
          </p:nvSpPr>
          <p:spPr>
            <a:xfrm>
              <a:off x="9821010" y="35170"/>
              <a:ext cx="16964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Employer</a:t>
              </a:r>
              <a:r>
                <a:rPr lang="en-US" sz="1600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|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4385" y="96716"/>
              <a:ext cx="240105" cy="201264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1133361" y="58616"/>
            <a:ext cx="2902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Analyze Labor Market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010" y="-14636"/>
            <a:ext cx="360157" cy="43951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Copyright •</a:t>
            </a:r>
            <a:r>
              <a:rPr lang="en-US" sz="1100" baseline="0" dirty="0">
                <a:solidFill>
                  <a:schemeClr val="bg1"/>
                </a:solidFill>
              </a:rPr>
              <a:t> Terms of Use </a:t>
            </a:r>
            <a:r>
              <a:rPr lang="en-US" sz="1100" dirty="0">
                <a:solidFill>
                  <a:schemeClr val="bg1"/>
                </a:solidFill>
              </a:rPr>
              <a:t>•</a:t>
            </a:r>
            <a:r>
              <a:rPr lang="en-US" sz="1100" baseline="0" dirty="0">
                <a:solidFill>
                  <a:schemeClr val="bg1"/>
                </a:solidFill>
              </a:rPr>
              <a:t> Contact Us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09527" y="655711"/>
            <a:ext cx="1466721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Wingdings" panose="05000000000000000000" pitchFamily="2" charset="2"/>
              </a:rPr>
              <a:t> </a:t>
            </a:r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Download Data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261543" y="5529909"/>
            <a:ext cx="2311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kern="0" dirty="0"/>
              <a:t>Market Salary</a:t>
            </a:r>
          </a:p>
          <a:p>
            <a:pPr algn="ctr"/>
            <a:r>
              <a:rPr lang="en-US" kern="0" dirty="0"/>
              <a:t>$61,000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8413426" y="3554508"/>
            <a:ext cx="1466721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Signal Opening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492572" y="4223236"/>
            <a:ext cx="1955296" cy="1955296"/>
            <a:chOff x="1886013" y="3578918"/>
            <a:chExt cx="1955296" cy="1955296"/>
          </a:xfrm>
        </p:grpSpPr>
        <p:sp>
          <p:nvSpPr>
            <p:cNvPr id="27" name="Block Arc 26"/>
            <p:cNvSpPr/>
            <p:nvPr/>
          </p:nvSpPr>
          <p:spPr>
            <a:xfrm>
              <a:off x="1886013" y="3578918"/>
              <a:ext cx="1955296" cy="1955296"/>
            </a:xfrm>
            <a:prstGeom prst="blockArc">
              <a:avLst>
                <a:gd name="adj1" fmla="val 10800000"/>
                <a:gd name="adj2" fmla="val 27568"/>
                <a:gd name="adj3" fmla="val 11848"/>
              </a:avLst>
            </a:prstGeom>
            <a:gradFill flip="none" rotWithShape="1">
              <a:gsLst>
                <a:gs pos="0">
                  <a:srgbClr val="FF0000"/>
                </a:gs>
                <a:gs pos="46900">
                  <a:srgbClr val="FFC000"/>
                </a:gs>
                <a:gs pos="100000">
                  <a:srgbClr val="92D050"/>
                </a:gs>
              </a:gsLst>
              <a:lin ang="0" scaled="0"/>
              <a:tileRect/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/>
            <p:cNvSpPr/>
            <p:nvPr/>
          </p:nvSpPr>
          <p:spPr>
            <a:xfrm rot="826730">
              <a:off x="2785244" y="3584763"/>
              <a:ext cx="430096" cy="698107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hord 29"/>
            <p:cNvSpPr/>
            <p:nvPr/>
          </p:nvSpPr>
          <p:spPr>
            <a:xfrm rot="5400000">
              <a:off x="2186627" y="3889397"/>
              <a:ext cx="1334338" cy="1334338"/>
            </a:xfrm>
            <a:prstGeom prst="chord">
              <a:avLst>
                <a:gd name="adj1" fmla="val 5372803"/>
                <a:gd name="adj2" fmla="val 1620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126509" y="4035007"/>
              <a:ext cx="139445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  <a:t>Good</a:t>
              </a:r>
              <a:b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</a:br>
              <a: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  <a:t>Talent Supply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006406" y="3287491"/>
            <a:ext cx="1133976" cy="725706"/>
            <a:chOff x="4709130" y="3390656"/>
            <a:chExt cx="843404" cy="539750"/>
          </a:xfrm>
        </p:grpSpPr>
        <p:sp>
          <p:nvSpPr>
            <p:cNvPr id="34" name="Pentagon 33"/>
            <p:cNvSpPr/>
            <p:nvPr/>
          </p:nvSpPr>
          <p:spPr>
            <a:xfrm rot="5400000">
              <a:off x="4860957" y="3308509"/>
              <a:ext cx="539750" cy="704044"/>
            </a:xfrm>
            <a:prstGeom prst="homePlate">
              <a:avLst>
                <a:gd name="adj" fmla="val 58451"/>
              </a:avLst>
            </a:prstGeom>
            <a:solidFill>
              <a:srgbClr val="F1AE2B"/>
            </a:solidFill>
            <a:ln w="38100">
              <a:solidFill>
                <a:srgbClr val="F1AE2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709130" y="3390656"/>
              <a:ext cx="843404" cy="2746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</a:t>
              </a:r>
              <a:endParaRPr lang="en-US" dirty="0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5081230" y="3970874"/>
            <a:ext cx="451927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Qualified: </a:t>
            </a:r>
            <a:r>
              <a:rPr lang="en-US" sz="2800" b="1" dirty="0">
                <a:solidFill>
                  <a:schemeClr val="accent1"/>
                </a:solidFill>
              </a:rPr>
              <a:t>98</a:t>
            </a:r>
          </a:p>
          <a:p>
            <a:r>
              <a:rPr lang="en-US" sz="2000" dirty="0"/>
              <a:t>Almost Qualified: </a:t>
            </a:r>
            <a:r>
              <a:rPr lang="en-US" sz="2000" b="1" dirty="0">
                <a:solidFill>
                  <a:schemeClr val="accent1"/>
                </a:solidFill>
              </a:rPr>
              <a:t>14</a:t>
            </a:r>
          </a:p>
          <a:p>
            <a:endParaRPr lang="en-US" sz="2000" b="1" dirty="0"/>
          </a:p>
          <a:p>
            <a:r>
              <a:rPr lang="en-US" sz="2000" b="1" dirty="0"/>
              <a:t>Most Common Skill Gaps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Additive manufacturing economics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Design strategies for AM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Selecting AM materials and processes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150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Talent Pipeline for </a:t>
            </a:r>
            <a:r>
              <a:rPr lang="en-US" sz="2400" b="1" u="sng" dirty="0">
                <a:solidFill>
                  <a:schemeClr val="bg1"/>
                </a:solidFill>
              </a:rPr>
              <a:t>Additive Manufacturing Tech</a:t>
            </a:r>
            <a:r>
              <a:rPr lang="en-US" sz="2400" dirty="0">
                <a:solidFill>
                  <a:schemeClr val="bg1"/>
                </a:solidFill>
              </a:rPr>
              <a:t> near </a:t>
            </a:r>
            <a:r>
              <a:rPr lang="en-US" sz="2400" b="1" u="sng" dirty="0">
                <a:solidFill>
                  <a:schemeClr val="bg1"/>
                </a:solidFill>
              </a:rPr>
              <a:t>Tucson, AZ</a:t>
            </a: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1859247900"/>
              </p:ext>
            </p:extLst>
          </p:nvPr>
        </p:nvGraphicFramePr>
        <p:xfrm>
          <a:off x="1" y="879044"/>
          <a:ext cx="12191999" cy="2804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Isosceles Triangle 21"/>
          <p:cNvSpPr/>
          <p:nvPr/>
        </p:nvSpPr>
        <p:spPr>
          <a:xfrm rot="5400000">
            <a:off x="11482894" y="2078452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 rot="16200000">
            <a:off x="143342" y="2078452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9821010" y="35170"/>
            <a:ext cx="1696420" cy="338554"/>
            <a:chOff x="9821010" y="35170"/>
            <a:chExt cx="1696420" cy="338554"/>
          </a:xfrm>
        </p:grpSpPr>
        <p:sp>
          <p:nvSpPr>
            <p:cNvPr id="14" name="Rectangle 13"/>
            <p:cNvSpPr/>
            <p:nvPr/>
          </p:nvSpPr>
          <p:spPr>
            <a:xfrm>
              <a:off x="9821010" y="35170"/>
              <a:ext cx="16964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Employer</a:t>
              </a:r>
              <a:r>
                <a:rPr lang="en-US" sz="1600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|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4385" y="96716"/>
              <a:ext cx="240105" cy="201264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1133361" y="58616"/>
            <a:ext cx="2902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Analyze Labor Market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010" y="-14636"/>
            <a:ext cx="360157" cy="43951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Copyright •</a:t>
            </a:r>
            <a:r>
              <a:rPr lang="en-US" sz="1100" baseline="0" dirty="0">
                <a:solidFill>
                  <a:schemeClr val="bg1"/>
                </a:solidFill>
              </a:rPr>
              <a:t> Terms of Use </a:t>
            </a:r>
            <a:r>
              <a:rPr lang="en-US" sz="1100" dirty="0">
                <a:solidFill>
                  <a:schemeClr val="bg1"/>
                </a:solidFill>
              </a:rPr>
              <a:t>•</a:t>
            </a:r>
            <a:r>
              <a:rPr lang="en-US" sz="1100" baseline="0" dirty="0">
                <a:solidFill>
                  <a:schemeClr val="bg1"/>
                </a:solidFill>
              </a:rPr>
              <a:t> Contact Us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261543" y="5529909"/>
            <a:ext cx="2311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kern="0" dirty="0"/>
              <a:t>Market Salary</a:t>
            </a:r>
          </a:p>
          <a:p>
            <a:pPr algn="ctr"/>
            <a:r>
              <a:rPr lang="en-US" kern="0" dirty="0"/>
              <a:t>$63,000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8413426" y="3554508"/>
            <a:ext cx="1466721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Signal Opening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501364" y="4223236"/>
            <a:ext cx="1955296" cy="1955296"/>
            <a:chOff x="1886013" y="3578918"/>
            <a:chExt cx="1955296" cy="1955296"/>
          </a:xfrm>
        </p:grpSpPr>
        <p:sp>
          <p:nvSpPr>
            <p:cNvPr id="27" name="Block Arc 26"/>
            <p:cNvSpPr/>
            <p:nvPr/>
          </p:nvSpPr>
          <p:spPr>
            <a:xfrm>
              <a:off x="1886013" y="3578918"/>
              <a:ext cx="1955296" cy="1955296"/>
            </a:xfrm>
            <a:prstGeom prst="blockArc">
              <a:avLst>
                <a:gd name="adj1" fmla="val 10800000"/>
                <a:gd name="adj2" fmla="val 27568"/>
                <a:gd name="adj3" fmla="val 11848"/>
              </a:avLst>
            </a:prstGeom>
            <a:gradFill flip="none" rotWithShape="1">
              <a:gsLst>
                <a:gs pos="0">
                  <a:srgbClr val="FF0000"/>
                </a:gs>
                <a:gs pos="46900">
                  <a:srgbClr val="FFC000"/>
                </a:gs>
                <a:gs pos="100000">
                  <a:srgbClr val="92D050"/>
                </a:gs>
              </a:gsLst>
              <a:lin ang="0" scaled="0"/>
              <a:tileRect/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/>
            <p:cNvSpPr/>
            <p:nvPr/>
          </p:nvSpPr>
          <p:spPr>
            <a:xfrm rot="826730">
              <a:off x="2785244" y="3584763"/>
              <a:ext cx="430096" cy="698107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hord 29"/>
            <p:cNvSpPr/>
            <p:nvPr/>
          </p:nvSpPr>
          <p:spPr>
            <a:xfrm rot="5400000">
              <a:off x="2186627" y="3889397"/>
              <a:ext cx="1334338" cy="1334338"/>
            </a:xfrm>
            <a:prstGeom prst="chord">
              <a:avLst>
                <a:gd name="adj1" fmla="val 5372803"/>
                <a:gd name="adj2" fmla="val 1620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126509" y="4035007"/>
              <a:ext cx="139445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  <a:t>Good</a:t>
              </a:r>
              <a:b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</a:br>
              <a: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  <a:t>Talent Supply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5081230" y="3970874"/>
            <a:ext cx="451927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Qualified: </a:t>
            </a:r>
            <a:r>
              <a:rPr lang="en-US" sz="2800" b="1" dirty="0">
                <a:solidFill>
                  <a:schemeClr val="accent1"/>
                </a:solidFill>
              </a:rPr>
              <a:t>98</a:t>
            </a:r>
          </a:p>
          <a:p>
            <a:r>
              <a:rPr lang="en-US" sz="2000" dirty="0"/>
              <a:t>Almost Qualified: </a:t>
            </a:r>
            <a:r>
              <a:rPr lang="en-US" sz="2000" b="1" dirty="0">
                <a:solidFill>
                  <a:schemeClr val="accent1"/>
                </a:solidFill>
              </a:rPr>
              <a:t>14</a:t>
            </a:r>
          </a:p>
          <a:p>
            <a:endParaRPr lang="en-US" sz="2000" b="1" dirty="0"/>
          </a:p>
          <a:p>
            <a:r>
              <a:rPr lang="en-US" sz="2000" b="1" dirty="0"/>
              <a:t>Most Common Skill Gaps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Additive manufacturing economics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Design strategies for AM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Selecting AM materials and processes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09527" y="655711"/>
            <a:ext cx="1466721" cy="444258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</a:schemeClr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Wingdings" panose="05000000000000000000" pitchFamily="2" charset="2"/>
              </a:rPr>
              <a:t> </a:t>
            </a:r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Download Data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025532" y="3342291"/>
            <a:ext cx="1133976" cy="725706"/>
            <a:chOff x="4709130" y="3390656"/>
            <a:chExt cx="843404" cy="539750"/>
          </a:xfrm>
        </p:grpSpPr>
        <p:sp>
          <p:nvSpPr>
            <p:cNvPr id="40" name="Pentagon 39"/>
            <p:cNvSpPr/>
            <p:nvPr/>
          </p:nvSpPr>
          <p:spPr>
            <a:xfrm rot="5400000">
              <a:off x="4860957" y="3308509"/>
              <a:ext cx="539750" cy="704044"/>
            </a:xfrm>
            <a:prstGeom prst="homePlate">
              <a:avLst>
                <a:gd name="adj" fmla="val 58451"/>
              </a:avLst>
            </a:prstGeom>
            <a:solidFill>
              <a:srgbClr val="F1AE2B"/>
            </a:solidFill>
            <a:ln w="38100">
              <a:solidFill>
                <a:srgbClr val="F1AE2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709130" y="3390656"/>
              <a:ext cx="843404" cy="2746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 rot="21053933">
            <a:off x="1621754" y="1428770"/>
            <a:ext cx="9300644" cy="3712095"/>
            <a:chOff x="1985444" y="1515766"/>
            <a:chExt cx="8450289" cy="3372699"/>
          </a:xfrm>
        </p:grpSpPr>
        <p:sp>
          <p:nvSpPr>
            <p:cNvPr id="37" name="Folded Corner 36"/>
            <p:cNvSpPr/>
            <p:nvPr/>
          </p:nvSpPr>
          <p:spPr>
            <a:xfrm>
              <a:off x="1985444" y="1515766"/>
              <a:ext cx="8450289" cy="3372699"/>
            </a:xfrm>
            <a:prstGeom prst="foldedCorner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/>
            <a:srcRect t="17228" r="34274" b="43678"/>
            <a:stretch/>
          </p:blipFill>
          <p:spPr>
            <a:xfrm>
              <a:off x="1996327" y="1515767"/>
              <a:ext cx="7888165" cy="326194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56718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Talent Pipeline for </a:t>
            </a:r>
            <a:r>
              <a:rPr lang="en-US" sz="2400" b="1" u="sng" dirty="0">
                <a:solidFill>
                  <a:schemeClr val="bg1"/>
                </a:solidFill>
              </a:rPr>
              <a:t>Additive Manufacturing Tech</a:t>
            </a:r>
            <a:r>
              <a:rPr lang="en-US" sz="2400" dirty="0">
                <a:solidFill>
                  <a:schemeClr val="bg1"/>
                </a:solidFill>
              </a:rPr>
              <a:t> near </a:t>
            </a:r>
            <a:r>
              <a:rPr lang="en-US" sz="2400" b="1" u="sng" dirty="0">
                <a:solidFill>
                  <a:schemeClr val="bg1"/>
                </a:solidFill>
              </a:rPr>
              <a:t>Tucson, AZ</a:t>
            </a: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2649347379"/>
              </p:ext>
            </p:extLst>
          </p:nvPr>
        </p:nvGraphicFramePr>
        <p:xfrm>
          <a:off x="1" y="879044"/>
          <a:ext cx="12191999" cy="2804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Isosceles Triangle 21"/>
          <p:cNvSpPr/>
          <p:nvPr/>
        </p:nvSpPr>
        <p:spPr>
          <a:xfrm rot="5400000">
            <a:off x="11482894" y="2078452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 rot="16200000">
            <a:off x="143342" y="2078452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9821010" y="35170"/>
            <a:ext cx="1696420" cy="338554"/>
            <a:chOff x="9821010" y="35170"/>
            <a:chExt cx="1696420" cy="338554"/>
          </a:xfrm>
        </p:grpSpPr>
        <p:sp>
          <p:nvSpPr>
            <p:cNvPr id="14" name="Rectangle 13"/>
            <p:cNvSpPr/>
            <p:nvPr/>
          </p:nvSpPr>
          <p:spPr>
            <a:xfrm>
              <a:off x="9821010" y="35170"/>
              <a:ext cx="16964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Employer</a:t>
              </a:r>
              <a:r>
                <a:rPr lang="en-US" sz="1600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|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4385" y="96716"/>
              <a:ext cx="240105" cy="201264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1133361" y="58616"/>
            <a:ext cx="2902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Analyze Labor Market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010" y="-14636"/>
            <a:ext cx="360157" cy="43951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Copyright •</a:t>
            </a:r>
            <a:r>
              <a:rPr lang="en-US" sz="1100" baseline="0" dirty="0">
                <a:solidFill>
                  <a:schemeClr val="bg1"/>
                </a:solidFill>
              </a:rPr>
              <a:t> Terms of Use </a:t>
            </a:r>
            <a:r>
              <a:rPr lang="en-US" sz="1100" dirty="0">
                <a:solidFill>
                  <a:schemeClr val="bg1"/>
                </a:solidFill>
              </a:rPr>
              <a:t>•</a:t>
            </a:r>
            <a:r>
              <a:rPr lang="en-US" sz="1100" baseline="0" dirty="0">
                <a:solidFill>
                  <a:schemeClr val="bg1"/>
                </a:solidFill>
              </a:rPr>
              <a:t> Contact Us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09527" y="655711"/>
            <a:ext cx="1466721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Wingdings" panose="05000000000000000000" pitchFamily="2" charset="2"/>
              </a:rPr>
              <a:t> </a:t>
            </a:r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Download Data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261543" y="5529909"/>
            <a:ext cx="2311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kern="0" dirty="0"/>
              <a:t>Market Salary</a:t>
            </a:r>
          </a:p>
          <a:p>
            <a:pPr algn="ctr"/>
            <a:r>
              <a:rPr lang="en-US" kern="0" dirty="0"/>
              <a:t>$63,000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501364" y="4223236"/>
            <a:ext cx="1955296" cy="1955296"/>
            <a:chOff x="1886013" y="3578918"/>
            <a:chExt cx="1955296" cy="1955296"/>
          </a:xfrm>
        </p:grpSpPr>
        <p:sp>
          <p:nvSpPr>
            <p:cNvPr id="27" name="Block Arc 26"/>
            <p:cNvSpPr/>
            <p:nvPr/>
          </p:nvSpPr>
          <p:spPr>
            <a:xfrm>
              <a:off x="1886013" y="3578918"/>
              <a:ext cx="1955296" cy="1955296"/>
            </a:xfrm>
            <a:prstGeom prst="blockArc">
              <a:avLst>
                <a:gd name="adj1" fmla="val 10800000"/>
                <a:gd name="adj2" fmla="val 27568"/>
                <a:gd name="adj3" fmla="val 11848"/>
              </a:avLst>
            </a:prstGeom>
            <a:gradFill flip="none" rotWithShape="1">
              <a:gsLst>
                <a:gs pos="0">
                  <a:srgbClr val="FF0000"/>
                </a:gs>
                <a:gs pos="46900">
                  <a:srgbClr val="FFC000"/>
                </a:gs>
                <a:gs pos="100000">
                  <a:srgbClr val="92D050"/>
                </a:gs>
              </a:gsLst>
              <a:lin ang="0" scaled="0"/>
              <a:tileRect/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/>
            <p:cNvSpPr/>
            <p:nvPr/>
          </p:nvSpPr>
          <p:spPr>
            <a:xfrm rot="826730">
              <a:off x="2785244" y="3584763"/>
              <a:ext cx="430096" cy="698107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hord 29"/>
            <p:cNvSpPr/>
            <p:nvPr/>
          </p:nvSpPr>
          <p:spPr>
            <a:xfrm rot="5400000">
              <a:off x="2186627" y="3889397"/>
              <a:ext cx="1334338" cy="1334338"/>
            </a:xfrm>
            <a:prstGeom prst="chord">
              <a:avLst>
                <a:gd name="adj1" fmla="val 5372803"/>
                <a:gd name="adj2" fmla="val 1620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126509" y="4035007"/>
              <a:ext cx="139445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  <a:t>Good</a:t>
              </a:r>
              <a:b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</a:br>
              <a:r>
                <a:rPr lang="en-US" sz="14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  <a:sym typeface="Wingdings" panose="05000000000000000000" pitchFamily="2" charset="2"/>
                </a:rPr>
                <a:t>Talent Supply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025532" y="3342291"/>
            <a:ext cx="1133976" cy="725706"/>
            <a:chOff x="4709130" y="3390656"/>
            <a:chExt cx="843404" cy="539750"/>
          </a:xfrm>
        </p:grpSpPr>
        <p:sp>
          <p:nvSpPr>
            <p:cNvPr id="34" name="Pentagon 33"/>
            <p:cNvSpPr/>
            <p:nvPr/>
          </p:nvSpPr>
          <p:spPr>
            <a:xfrm rot="5400000">
              <a:off x="4860957" y="3308509"/>
              <a:ext cx="539750" cy="704044"/>
            </a:xfrm>
            <a:prstGeom prst="homePlate">
              <a:avLst>
                <a:gd name="adj" fmla="val 58451"/>
              </a:avLst>
            </a:prstGeom>
            <a:solidFill>
              <a:srgbClr val="F1AE2B"/>
            </a:solidFill>
            <a:ln w="38100">
              <a:solidFill>
                <a:srgbClr val="F1AE2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709130" y="3390656"/>
              <a:ext cx="843404" cy="2746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</a:t>
              </a:r>
              <a:endParaRPr lang="en-US" dirty="0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5081230" y="3970874"/>
            <a:ext cx="451927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Qualified: </a:t>
            </a:r>
            <a:r>
              <a:rPr lang="en-US" sz="2800" b="1" dirty="0">
                <a:solidFill>
                  <a:schemeClr val="accent1"/>
                </a:solidFill>
              </a:rPr>
              <a:t>98</a:t>
            </a:r>
          </a:p>
          <a:p>
            <a:r>
              <a:rPr lang="en-US" sz="2000" dirty="0"/>
              <a:t>Almost Qualified: </a:t>
            </a:r>
            <a:r>
              <a:rPr lang="en-US" sz="2000" b="1" dirty="0">
                <a:solidFill>
                  <a:schemeClr val="accent1"/>
                </a:solidFill>
              </a:rPr>
              <a:t>14</a:t>
            </a:r>
          </a:p>
          <a:p>
            <a:endParaRPr lang="en-US" sz="2000" b="1" dirty="0"/>
          </a:p>
          <a:p>
            <a:r>
              <a:rPr lang="en-US" sz="2000" b="1" dirty="0"/>
              <a:t>Most Common Skill Gaps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Additive manufacturing economics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Design strategies for AM</a:t>
            </a:r>
          </a:p>
          <a:p>
            <a:pPr marL="231775" indent="-231775">
              <a:buFont typeface="Wingdings" panose="05000000000000000000" pitchFamily="2" charset="2"/>
              <a:buChar char="§"/>
            </a:pPr>
            <a:r>
              <a:rPr lang="en-US" u="sng" dirty="0"/>
              <a:t>Selecting AM materials and processes</a:t>
            </a:r>
          </a:p>
        </p:txBody>
      </p:sp>
      <p:sp>
        <p:nvSpPr>
          <p:cNvPr id="2" name="Oval 1"/>
          <p:cNvSpPr/>
          <p:nvPr/>
        </p:nvSpPr>
        <p:spPr>
          <a:xfrm>
            <a:off x="7447084" y="2910254"/>
            <a:ext cx="334108" cy="334108"/>
          </a:xfrm>
          <a:prstGeom prst="ellipse">
            <a:avLst/>
          </a:prstGeom>
          <a:solidFill>
            <a:srgbClr val="F1AE2B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413426" y="3554508"/>
            <a:ext cx="1466721" cy="444258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</a:schemeClr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Signal Opening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762" y="3777267"/>
            <a:ext cx="1236684" cy="1236684"/>
          </a:xfrm>
          <a:prstGeom prst="rect">
            <a:avLst/>
          </a:prstGeom>
        </p:spPr>
      </p:pic>
      <p:sp>
        <p:nvSpPr>
          <p:cNvPr id="39" name="Oval 38"/>
          <p:cNvSpPr/>
          <p:nvPr/>
        </p:nvSpPr>
        <p:spPr>
          <a:xfrm>
            <a:off x="9633447" y="3908503"/>
            <a:ext cx="631636" cy="631636"/>
          </a:xfrm>
          <a:prstGeom prst="ellipse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9633447" y="3908503"/>
            <a:ext cx="631636" cy="631636"/>
          </a:xfrm>
          <a:prstGeom prst="ellipse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096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57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1461870" y="908155"/>
            <a:ext cx="9313721" cy="4692016"/>
            <a:chOff x="1461870" y="908155"/>
            <a:chExt cx="9313721" cy="469201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1" t="7104" r="6273" b="21029"/>
            <a:stretch/>
          </p:blipFill>
          <p:spPr>
            <a:xfrm>
              <a:off x="1461870" y="939074"/>
              <a:ext cx="2762692" cy="2002238"/>
            </a:xfrm>
            <a:prstGeom prst="rect">
              <a:avLst/>
            </a:prstGeom>
            <a:effectLst>
              <a:innerShdw blurRad="546100">
                <a:prstClr val="black"/>
              </a:innerShdw>
            </a:effectLst>
          </p:spPr>
        </p:pic>
        <p:sp>
          <p:nvSpPr>
            <p:cNvPr id="66" name="Rectangle 65"/>
            <p:cNvSpPr/>
            <p:nvPr/>
          </p:nvSpPr>
          <p:spPr>
            <a:xfrm>
              <a:off x="1461870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Employer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67" name="Rectangular Callout 66"/>
            <p:cNvSpPr/>
            <p:nvPr/>
          </p:nvSpPr>
          <p:spPr>
            <a:xfrm>
              <a:off x="1650770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Message From PCC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A PCC instructor wants to contact you regarding Additive Manufacturing training.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2078547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Find Talent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Connect with training providers</a:t>
              </a:r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2078547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Find Training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Upgrade your competencies </a:t>
              </a:r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2078547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Labor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See supply and demand</a:t>
              </a: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2078547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Send Job Signal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Broadcast future needs</a:t>
              </a: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470723" y="2935875"/>
              <a:ext cx="588580" cy="2359872"/>
              <a:chOff x="1470723" y="2944928"/>
              <a:chExt cx="588580" cy="2359872"/>
            </a:xfrm>
          </p:grpSpPr>
          <p:sp>
            <p:nvSpPr>
              <p:cNvPr id="174" name="Rounded Rectangle 173"/>
              <p:cNvSpPr/>
              <p:nvPr/>
            </p:nvSpPr>
            <p:spPr>
              <a:xfrm>
                <a:off x="1470723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75" name="Picture 17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143" y="3144239"/>
                <a:ext cx="298739" cy="257686"/>
              </a:xfrm>
              <a:prstGeom prst="rect">
                <a:avLst/>
              </a:prstGeom>
            </p:spPr>
          </p:pic>
          <p:sp>
            <p:nvSpPr>
              <p:cNvPr id="176" name="Rounded Rectangle 175"/>
              <p:cNvSpPr/>
              <p:nvPr/>
            </p:nvSpPr>
            <p:spPr>
              <a:xfrm>
                <a:off x="1470723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7" name="Rounded Rectangle 176"/>
              <p:cNvSpPr/>
              <p:nvPr/>
            </p:nvSpPr>
            <p:spPr>
              <a:xfrm>
                <a:off x="1470723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8" name="Rounded Rectangle 177"/>
              <p:cNvSpPr/>
              <p:nvPr/>
            </p:nvSpPr>
            <p:spPr>
              <a:xfrm>
                <a:off x="1470723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79" name="Picture 17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4098" y="4240913"/>
                <a:ext cx="225376" cy="364174"/>
              </a:xfrm>
              <a:prstGeom prst="rect">
                <a:avLst/>
              </a:prstGeom>
            </p:spPr>
          </p:pic>
          <p:pic>
            <p:nvPicPr>
              <p:cNvPr id="180" name="Picture 17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528" y="3706349"/>
                <a:ext cx="292968" cy="260306"/>
              </a:xfrm>
              <a:prstGeom prst="rect">
                <a:avLst/>
              </a:prstGeom>
            </p:spPr>
          </p:pic>
          <p:pic>
            <p:nvPicPr>
              <p:cNvPr id="181" name="Picture 18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528" y="4894399"/>
                <a:ext cx="253484" cy="230834"/>
              </a:xfrm>
              <a:prstGeom prst="rect">
                <a:avLst/>
              </a:prstGeom>
            </p:spPr>
          </p:pic>
        </p:grpSp>
        <p:sp>
          <p:nvSpPr>
            <p:cNvPr id="73" name="Rounded Rectangle 72"/>
            <p:cNvSpPr/>
            <p:nvPr/>
          </p:nvSpPr>
          <p:spPr>
            <a:xfrm>
              <a:off x="1470723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1768" y="1030892"/>
              <a:ext cx="213519" cy="178979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4639" y="908155"/>
              <a:ext cx="360157" cy="439515"/>
            </a:xfrm>
            <a:prstGeom prst="rect">
              <a:avLst/>
            </a:prstGeom>
          </p:spPr>
        </p:pic>
        <p:pic>
          <p:nvPicPr>
            <p:cNvPr id="76" name="Picture 2" descr="http://64.207.154.48/wp-content/uploads/2014/02/10-Fun-Things-for-the-Whole-Family-in-Tucson-Arizona-Photo2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720" y="1094229"/>
              <a:ext cx="2769326" cy="1849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Rectangle 76"/>
            <p:cNvSpPr/>
            <p:nvPr/>
          </p:nvSpPr>
          <p:spPr>
            <a:xfrm>
              <a:off x="7914354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Job Seeker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5865" y="1036020"/>
              <a:ext cx="155959" cy="173698"/>
            </a:xfrm>
            <a:prstGeom prst="rect">
              <a:avLst/>
            </a:prstGeom>
          </p:spPr>
        </p:pic>
        <p:sp>
          <p:nvSpPr>
            <p:cNvPr id="80" name="Rectangular Callout 79"/>
            <p:cNvSpPr/>
            <p:nvPr/>
          </p:nvSpPr>
          <p:spPr>
            <a:xfrm>
              <a:off x="8103254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New Career Path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Have you considered Additive Manufacturing? You already have 60% of the needed skills.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8531031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Explore Job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Manage my career</a:t>
              </a:r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8531031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Get Training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Find programs and support</a:t>
              </a:r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8531031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Evaluate My Skills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Estimate your job market value</a:t>
              </a:r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8531031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Get Advice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Career services and networks</a:t>
              </a:r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7912816" y="2935875"/>
              <a:ext cx="588580" cy="2359872"/>
              <a:chOff x="4702295" y="2944928"/>
              <a:chExt cx="588580" cy="2359872"/>
            </a:xfrm>
          </p:grpSpPr>
          <p:sp>
            <p:nvSpPr>
              <p:cNvPr id="166" name="Rounded Rectangle 165"/>
              <p:cNvSpPr/>
              <p:nvPr/>
            </p:nvSpPr>
            <p:spPr>
              <a:xfrm>
                <a:off x="4702295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67" name="Picture 16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23324" y="3140985"/>
                <a:ext cx="340871" cy="240158"/>
              </a:xfrm>
              <a:prstGeom prst="rect">
                <a:avLst/>
              </a:prstGeom>
            </p:spPr>
          </p:pic>
          <p:sp>
            <p:nvSpPr>
              <p:cNvPr id="168" name="Rounded Rectangle 167"/>
              <p:cNvSpPr/>
              <p:nvPr/>
            </p:nvSpPr>
            <p:spPr>
              <a:xfrm>
                <a:off x="4702295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9" name="Rounded Rectangle 168"/>
              <p:cNvSpPr/>
              <p:nvPr/>
            </p:nvSpPr>
            <p:spPr>
              <a:xfrm>
                <a:off x="4702295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0" name="Rounded Rectangle 169"/>
              <p:cNvSpPr/>
              <p:nvPr/>
            </p:nvSpPr>
            <p:spPr>
              <a:xfrm>
                <a:off x="4702295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71" name="Picture 170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5670" y="4315306"/>
                <a:ext cx="225376" cy="215388"/>
              </a:xfrm>
              <a:prstGeom prst="rect">
                <a:avLst/>
              </a:prstGeom>
            </p:spPr>
          </p:pic>
          <p:pic>
            <p:nvPicPr>
              <p:cNvPr id="172" name="Picture 17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0100" y="3736197"/>
                <a:ext cx="292968" cy="200610"/>
              </a:xfrm>
              <a:prstGeom prst="rect">
                <a:avLst/>
              </a:prstGeom>
            </p:spPr>
          </p:pic>
          <p:pic>
            <p:nvPicPr>
              <p:cNvPr id="173" name="Picture 172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0100" y="4907962"/>
                <a:ext cx="253484" cy="203708"/>
              </a:xfrm>
              <a:prstGeom prst="rect">
                <a:avLst/>
              </a:prstGeom>
            </p:spPr>
          </p:pic>
        </p:grpSp>
        <p:sp>
          <p:nvSpPr>
            <p:cNvPr id="86" name="Rounded Rectangle 85"/>
            <p:cNvSpPr/>
            <p:nvPr/>
          </p:nvSpPr>
          <p:spPr>
            <a:xfrm>
              <a:off x="7923207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8795" y="908155"/>
              <a:ext cx="360157" cy="439515"/>
            </a:xfrm>
            <a:prstGeom prst="rect">
              <a:avLst/>
            </a:prstGeom>
          </p:spPr>
        </p:pic>
        <p:pic>
          <p:nvPicPr>
            <p:cNvPr id="88" name="Picture 6" descr="Image result for tucson arizona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9912" y="1109397"/>
              <a:ext cx="2752301" cy="183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9" name="Rectangle 88"/>
            <p:cNvSpPr/>
            <p:nvPr/>
          </p:nvSpPr>
          <p:spPr>
            <a:xfrm>
              <a:off x="4699912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College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1" name="Rectangular Callout 90"/>
            <p:cNvSpPr/>
            <p:nvPr/>
          </p:nvSpPr>
          <p:spPr>
            <a:xfrm>
              <a:off x="4888812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New Talent Request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Employers have signaled a future need for Additive Manufacturing. Tap here for details.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92" name="Rounded Rectangle 91"/>
            <p:cNvSpPr/>
            <p:nvPr/>
          </p:nvSpPr>
          <p:spPr>
            <a:xfrm>
              <a:off x="5316589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Recruit Students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Reach out to enrolled students</a:t>
              </a:r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5316589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Advise Students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Help students with career paths</a:t>
              </a:r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5316589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Labor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Analyze and predict job openings </a:t>
              </a: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5316589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Institution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Compare programs to needs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4708765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4708765" y="2935875"/>
              <a:ext cx="588580" cy="2359872"/>
              <a:chOff x="7906972" y="2944928"/>
              <a:chExt cx="588580" cy="2359872"/>
            </a:xfrm>
          </p:grpSpPr>
          <p:sp>
            <p:nvSpPr>
              <p:cNvPr id="103" name="Rounded Rectangle 102"/>
              <p:cNvSpPr/>
              <p:nvPr/>
            </p:nvSpPr>
            <p:spPr>
              <a:xfrm>
                <a:off x="7906972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4" name="Rounded Rectangle 103"/>
              <p:cNvSpPr/>
              <p:nvPr/>
            </p:nvSpPr>
            <p:spPr>
              <a:xfrm>
                <a:off x="7906972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5" name="Rounded Rectangle 104"/>
              <p:cNvSpPr/>
              <p:nvPr/>
            </p:nvSpPr>
            <p:spPr>
              <a:xfrm>
                <a:off x="7906972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1" name="Rounded Rectangle 160"/>
              <p:cNvSpPr/>
              <p:nvPr/>
            </p:nvSpPr>
            <p:spPr>
              <a:xfrm>
                <a:off x="7906972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62" name="Picture 161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4777" y="3713714"/>
                <a:ext cx="292968" cy="245576"/>
              </a:xfrm>
              <a:prstGeom prst="rect">
                <a:avLst/>
              </a:prstGeom>
            </p:spPr>
          </p:pic>
          <p:pic>
            <p:nvPicPr>
              <p:cNvPr id="163" name="Picture 16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4777" y="4312987"/>
                <a:ext cx="253484" cy="230834"/>
              </a:xfrm>
              <a:prstGeom prst="rect">
                <a:avLst/>
              </a:prstGeom>
            </p:spPr>
          </p:pic>
          <p:pic>
            <p:nvPicPr>
              <p:cNvPr id="164" name="Picture 16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2149" y="3144239"/>
                <a:ext cx="298739" cy="257686"/>
              </a:xfrm>
              <a:prstGeom prst="rect">
                <a:avLst/>
              </a:prstGeom>
            </p:spPr>
          </p:pic>
          <p:pic>
            <p:nvPicPr>
              <p:cNvPr id="165" name="Picture 164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42137" y="4911060"/>
                <a:ext cx="292968" cy="200610"/>
              </a:xfrm>
              <a:prstGeom prst="rect">
                <a:avLst/>
              </a:prstGeom>
            </p:spPr>
          </p:pic>
        </p:grpSp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926" y="1029668"/>
              <a:ext cx="226032" cy="200832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8646" y="908155"/>
              <a:ext cx="360157" cy="439515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893380" y="517761"/>
            <a:ext cx="3537812" cy="5985642"/>
          </a:xfrm>
          <a:prstGeom prst="rect">
            <a:avLst/>
          </a:prstGeom>
          <a:solidFill>
            <a:srgbClr val="325784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/>
          <p:cNvSpPr/>
          <p:nvPr/>
        </p:nvSpPr>
        <p:spPr>
          <a:xfrm>
            <a:off x="4689521" y="2926537"/>
            <a:ext cx="2762692" cy="1779242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ounded Rectangle 62"/>
          <p:cNvSpPr/>
          <p:nvPr/>
        </p:nvSpPr>
        <p:spPr>
          <a:xfrm>
            <a:off x="4301169" y="4695118"/>
            <a:ext cx="3537498" cy="591707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7652048" y="492370"/>
            <a:ext cx="3537812" cy="5985642"/>
          </a:xfrm>
          <a:prstGeom prst="rect">
            <a:avLst/>
          </a:prstGeom>
          <a:solidFill>
            <a:srgbClr val="325784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7309933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Elbow Connector 28"/>
          <p:cNvCxnSpPr>
            <a:stCxn id="40" idx="1"/>
          </p:cNvCxnSpPr>
          <p:nvPr/>
        </p:nvCxnSpPr>
        <p:spPr>
          <a:xfrm rot="16200000" flipH="1">
            <a:off x="3281518" y="1668687"/>
            <a:ext cx="705312" cy="726612"/>
          </a:xfrm>
          <a:prstGeom prst="bentConnector2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endCxn id="43" idx="2"/>
          </p:cNvCxnSpPr>
          <p:nvPr/>
        </p:nvCxnSpPr>
        <p:spPr>
          <a:xfrm flipV="1">
            <a:off x="7468891" y="1306920"/>
            <a:ext cx="759866" cy="617572"/>
          </a:xfrm>
          <a:prstGeom prst="bentConnector3">
            <a:avLst>
              <a:gd name="adj1" fmla="val 6031"/>
            </a:avLst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43" idx="1"/>
          </p:cNvCxnSpPr>
          <p:nvPr/>
        </p:nvCxnSpPr>
        <p:spPr>
          <a:xfrm rot="5400000">
            <a:off x="8119686" y="1574237"/>
            <a:ext cx="615667" cy="825866"/>
          </a:xfrm>
          <a:prstGeom prst="bentConnector2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40" idx="0"/>
          </p:cNvCxnSpPr>
          <p:nvPr/>
        </p:nvCxnSpPr>
        <p:spPr>
          <a:xfrm>
            <a:off x="3882562" y="1306920"/>
            <a:ext cx="631265" cy="543354"/>
          </a:xfrm>
          <a:prstGeom prst="bentConnector3">
            <a:avLst>
              <a:gd name="adj1" fmla="val 98748"/>
            </a:avLst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974123" y="1816560"/>
            <a:ext cx="1427338" cy="1035497"/>
          </a:xfrm>
          <a:prstGeom prst="roundRect">
            <a:avLst>
              <a:gd name="adj" fmla="val 940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Open 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Jobs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2659173" y="934502"/>
            <a:ext cx="1223389" cy="744835"/>
            <a:chOff x="7468115" y="1952051"/>
            <a:chExt cx="1223389" cy="744835"/>
          </a:xfrm>
          <a:effectLst/>
        </p:grpSpPr>
        <p:sp>
          <p:nvSpPr>
            <p:cNvPr id="40" name="Round Same Side Corner Rectangle 39"/>
            <p:cNvSpPr/>
            <p:nvPr/>
          </p:nvSpPr>
          <p:spPr>
            <a:xfrm>
              <a:off x="7468115" y="1952051"/>
              <a:ext cx="1223389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Employer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2286" y="2036904"/>
              <a:ext cx="396626" cy="332466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8228757" y="934502"/>
            <a:ext cx="1223390" cy="744835"/>
            <a:chOff x="5591254" y="1948311"/>
            <a:chExt cx="1223390" cy="744835"/>
          </a:xfrm>
          <a:effectLst/>
        </p:grpSpPr>
        <p:sp>
          <p:nvSpPr>
            <p:cNvPr id="43" name="Round Same Side Corner Rectangle 42"/>
            <p:cNvSpPr/>
            <p:nvPr/>
          </p:nvSpPr>
          <p:spPr>
            <a:xfrm>
              <a:off x="5591254" y="1948311"/>
              <a:ext cx="1223390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College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4436" y="2047434"/>
              <a:ext cx="377027" cy="334993"/>
            </a:xfrm>
            <a:prstGeom prst="rect">
              <a:avLst/>
            </a:prstGeom>
          </p:spPr>
        </p:pic>
      </p:grpSp>
      <p:sp>
        <p:nvSpPr>
          <p:cNvPr id="51" name="Rounded Rectangle 50"/>
          <p:cNvSpPr/>
          <p:nvPr/>
        </p:nvSpPr>
        <p:spPr>
          <a:xfrm>
            <a:off x="6609093" y="1816560"/>
            <a:ext cx="1427338" cy="1035497"/>
          </a:xfrm>
          <a:prstGeom prst="roundRect">
            <a:avLst>
              <a:gd name="adj" fmla="val 9409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Available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Training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505" y="2448672"/>
            <a:ext cx="2794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Current State: 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Disconnect</a:t>
            </a:r>
            <a:r>
              <a:rPr lang="en-US" sz="2400" dirty="0">
                <a:solidFill>
                  <a:srgbClr val="000000"/>
                </a:solidFill>
              </a:rPr>
              <a:t> among stakeholders in the training-job cycle.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2887" y="1700398"/>
            <a:ext cx="1322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Weak Signal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40163" y="657733"/>
            <a:ext cx="1167892" cy="1009280"/>
            <a:chOff x="340163" y="657733"/>
            <a:chExt cx="1167892" cy="1009280"/>
          </a:xfrm>
        </p:grpSpPr>
        <p:sp>
          <p:nvSpPr>
            <p:cNvPr id="21" name="Rectangle 20"/>
            <p:cNvSpPr/>
            <p:nvPr/>
          </p:nvSpPr>
          <p:spPr>
            <a:xfrm>
              <a:off x="340163" y="657733"/>
              <a:ext cx="1167892" cy="10092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1" name="Straight Connector 60"/>
            <p:cNvCxnSpPr/>
            <p:nvPr/>
          </p:nvCxnSpPr>
          <p:spPr>
            <a:xfrm flipH="1">
              <a:off x="797334" y="1178640"/>
              <a:ext cx="1010" cy="313936"/>
            </a:xfrm>
            <a:prstGeom prst="line">
              <a:avLst/>
            </a:prstGeom>
            <a:ln w="76200" cmpd="sng"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672567" y="1322000"/>
              <a:ext cx="1539" cy="168434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927163" y="1089247"/>
              <a:ext cx="4983" cy="404848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058836" y="956064"/>
              <a:ext cx="4983" cy="538031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1195907" y="804939"/>
              <a:ext cx="0" cy="688108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Arrow Connector 36"/>
          <p:cNvCxnSpPr/>
          <p:nvPr/>
        </p:nvCxnSpPr>
        <p:spPr>
          <a:xfrm>
            <a:off x="5401461" y="2510159"/>
            <a:ext cx="1207632" cy="0"/>
          </a:xfrm>
          <a:prstGeom prst="straightConnector1">
            <a:avLst/>
          </a:prstGeom>
          <a:ln w="57150">
            <a:prstDash val="sysDash"/>
            <a:headEnd type="triangle" w="med" len="med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739119" y="2566384"/>
            <a:ext cx="57740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/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34931" y="3361696"/>
            <a:ext cx="26840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problem: </a:t>
            </a:r>
          </a:p>
          <a:p>
            <a:r>
              <a:rPr lang="en-US" dirty="0"/>
              <a:t>No systematic connection between the stakeholders.</a:t>
            </a:r>
          </a:p>
          <a:p>
            <a:endParaRPr lang="en-US" dirty="0"/>
          </a:p>
          <a:p>
            <a:r>
              <a:rPr lang="en-US" b="1" dirty="0"/>
              <a:t>The result: </a:t>
            </a:r>
          </a:p>
          <a:p>
            <a:r>
              <a:rPr lang="en-US" dirty="0"/>
              <a:t>No way to systematically speed up </a:t>
            </a:r>
            <a:r>
              <a:rPr lang="en-US" b="1" i="1" dirty="0"/>
              <a:t>filling open jobs with appropriately trained jobseekers.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5826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prestig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5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Analysis of all </a:t>
            </a:r>
            <a:r>
              <a:rPr lang="en-US" sz="2400" b="1" u="sng" dirty="0">
                <a:solidFill>
                  <a:schemeClr val="bg1"/>
                </a:solidFill>
              </a:rPr>
              <a:t>Industrial Technology Programs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near </a:t>
            </a:r>
            <a:r>
              <a:rPr lang="en-US" sz="2400" b="1" u="sng" dirty="0">
                <a:solidFill>
                  <a:schemeClr val="bg1"/>
                </a:solidFill>
              </a:rPr>
              <a:t>Tucson, AZ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821010" y="35170"/>
            <a:ext cx="169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College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|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33361" y="58616"/>
            <a:ext cx="2902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Analyze Institution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5" y="-14636"/>
            <a:ext cx="360157" cy="43951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Copyright •</a:t>
            </a:r>
            <a:r>
              <a:rPr lang="en-US" sz="1100" baseline="0" dirty="0">
                <a:solidFill>
                  <a:schemeClr val="bg1"/>
                </a:solidFill>
              </a:rPr>
              <a:t> Terms of Use </a:t>
            </a:r>
            <a:r>
              <a:rPr lang="en-US" sz="1100" dirty="0">
                <a:solidFill>
                  <a:schemeClr val="bg1"/>
                </a:solidFill>
              </a:rPr>
              <a:t>•</a:t>
            </a:r>
            <a:r>
              <a:rPr lang="en-US" sz="1100" baseline="0" dirty="0">
                <a:solidFill>
                  <a:schemeClr val="bg1"/>
                </a:solidFill>
              </a:rPr>
              <a:t> Contact Us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938" y="98054"/>
            <a:ext cx="226032" cy="20083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77306438"/>
              </p:ext>
            </p:extLst>
          </p:nvPr>
        </p:nvGraphicFramePr>
        <p:xfrm>
          <a:off x="0" y="2178028"/>
          <a:ext cx="12192000" cy="2756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Rounded Rectangle 20"/>
          <p:cNvSpPr/>
          <p:nvPr/>
        </p:nvSpPr>
        <p:spPr>
          <a:xfrm>
            <a:off x="309527" y="655711"/>
            <a:ext cx="1466721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Wingdings" panose="05000000000000000000" pitchFamily="2" charset="2"/>
              </a:rPr>
              <a:t> </a:t>
            </a:r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Download Data</a:t>
            </a:r>
          </a:p>
        </p:txBody>
      </p:sp>
      <p:sp>
        <p:nvSpPr>
          <p:cNvPr id="13" name="Folded Corner 12"/>
          <p:cNvSpPr/>
          <p:nvPr/>
        </p:nvSpPr>
        <p:spPr>
          <a:xfrm rot="20616769">
            <a:off x="399794" y="5027910"/>
            <a:ext cx="1868030" cy="1437534"/>
          </a:xfrm>
          <a:prstGeom prst="foldedCorner">
            <a:avLst/>
          </a:prstGeom>
          <a:solidFill>
            <a:srgbClr val="FFFF9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Explore Talent Supply chain. View by job title or skill</a:t>
            </a: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Find gap between demand and supply at your college and in region.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56183" y="1326059"/>
            <a:ext cx="1722911" cy="454873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Show by Year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884843" y="1326059"/>
            <a:ext cx="1722911" cy="454873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Show by Quarter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599" y="1316683"/>
            <a:ext cx="34465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2014-2017</a:t>
            </a:r>
            <a:endParaRPr lang="en-US" sz="2800" b="1" u="sng" dirty="0">
              <a:solidFill>
                <a:schemeClr val="bg1"/>
              </a:solidFill>
            </a:endParaRPr>
          </a:p>
        </p:txBody>
      </p:sp>
      <p:sp>
        <p:nvSpPr>
          <p:cNvPr id="27" name="Isosceles Triangle 26"/>
          <p:cNvSpPr/>
          <p:nvPr/>
        </p:nvSpPr>
        <p:spPr>
          <a:xfrm rot="5400000">
            <a:off x="11482894" y="3427386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 rot="16200000">
            <a:off x="143342" y="3427386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5257801" y="5150763"/>
            <a:ext cx="1502558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Suggest a Program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9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5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Analysis of </a:t>
            </a:r>
            <a:r>
              <a:rPr lang="en-US" sz="2400" b="1" u="sng" dirty="0">
                <a:solidFill>
                  <a:schemeClr val="bg1"/>
                </a:solidFill>
              </a:rPr>
              <a:t>Trade Profession Programs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at </a:t>
            </a:r>
            <a:r>
              <a:rPr lang="en-US" sz="2400" b="1" u="sng" dirty="0">
                <a:solidFill>
                  <a:schemeClr val="bg1"/>
                </a:solidFill>
              </a:rPr>
              <a:t>PCC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821010" y="35170"/>
            <a:ext cx="169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College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|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33361" y="58616"/>
            <a:ext cx="2902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Analyze Institution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5" y="-14636"/>
            <a:ext cx="360157" cy="43951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Copyright •</a:t>
            </a:r>
            <a:r>
              <a:rPr lang="en-US" sz="1100" baseline="0" dirty="0">
                <a:solidFill>
                  <a:schemeClr val="bg1"/>
                </a:solidFill>
              </a:rPr>
              <a:t> Terms of Use </a:t>
            </a:r>
            <a:r>
              <a:rPr lang="en-US" sz="1100" dirty="0">
                <a:solidFill>
                  <a:schemeClr val="bg1"/>
                </a:solidFill>
              </a:rPr>
              <a:t>•</a:t>
            </a:r>
            <a:r>
              <a:rPr lang="en-US" sz="1100" baseline="0" dirty="0">
                <a:solidFill>
                  <a:schemeClr val="bg1"/>
                </a:solidFill>
              </a:rPr>
              <a:t> Contact Us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938" y="98054"/>
            <a:ext cx="226032" cy="20083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534388155"/>
              </p:ext>
            </p:extLst>
          </p:nvPr>
        </p:nvGraphicFramePr>
        <p:xfrm>
          <a:off x="0" y="2178028"/>
          <a:ext cx="12192000" cy="2756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Rounded Rectangle 20"/>
          <p:cNvSpPr/>
          <p:nvPr/>
        </p:nvSpPr>
        <p:spPr>
          <a:xfrm>
            <a:off x="309527" y="655711"/>
            <a:ext cx="1466721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Wingdings" panose="05000000000000000000" pitchFamily="2" charset="2"/>
              </a:rPr>
              <a:t> </a:t>
            </a:r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Download Data</a:t>
            </a:r>
          </a:p>
        </p:txBody>
      </p:sp>
      <p:sp>
        <p:nvSpPr>
          <p:cNvPr id="13" name="Folded Corner 12"/>
          <p:cNvSpPr/>
          <p:nvPr/>
        </p:nvSpPr>
        <p:spPr>
          <a:xfrm rot="20616769">
            <a:off x="399794" y="5027910"/>
            <a:ext cx="1868030" cy="1437534"/>
          </a:xfrm>
          <a:prstGeom prst="foldedCorner">
            <a:avLst/>
          </a:prstGeom>
          <a:solidFill>
            <a:srgbClr val="FFFF9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Explore Talent Supply chain. View by job title or skill</a:t>
            </a: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Find gap between demand and supply at your college and in region.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56183" y="1326059"/>
            <a:ext cx="1722911" cy="454873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Show by Year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884843" y="1326059"/>
            <a:ext cx="1722911" cy="454873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Show by Quarter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599" y="1316683"/>
            <a:ext cx="34465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2014-2017</a:t>
            </a:r>
            <a:endParaRPr lang="en-US" sz="2800" b="1" u="sng" dirty="0">
              <a:solidFill>
                <a:schemeClr val="bg1"/>
              </a:solidFill>
            </a:endParaRPr>
          </a:p>
        </p:txBody>
      </p:sp>
      <p:sp>
        <p:nvSpPr>
          <p:cNvPr id="22" name="Isosceles Triangle 21"/>
          <p:cNvSpPr/>
          <p:nvPr/>
        </p:nvSpPr>
        <p:spPr>
          <a:xfrm rot="5400000">
            <a:off x="11482894" y="3427386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 rot="16200000">
            <a:off x="143342" y="3427386"/>
            <a:ext cx="500795" cy="4317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243740" y="2623457"/>
            <a:ext cx="1712231" cy="3507146"/>
            <a:chOff x="5243740" y="2623457"/>
            <a:chExt cx="1712231" cy="3507146"/>
          </a:xfrm>
        </p:grpSpPr>
        <p:sp>
          <p:nvSpPr>
            <p:cNvPr id="24" name="Rounded Rectangle 23"/>
            <p:cNvSpPr/>
            <p:nvPr/>
          </p:nvSpPr>
          <p:spPr>
            <a:xfrm>
              <a:off x="5243740" y="5686345"/>
              <a:ext cx="1502558" cy="444258"/>
            </a:xfrm>
            <a:prstGeom prst="roundRect">
              <a:avLst>
                <a:gd name="adj" fmla="val 0"/>
              </a:avLst>
            </a:prstGeom>
            <a:solidFill>
              <a:srgbClr val="4F81BD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Recruit Students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5257801" y="2623457"/>
              <a:ext cx="1698170" cy="2311087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5257801" y="5150763"/>
            <a:ext cx="1502558" cy="444258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Suggest a Program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191" y="5213677"/>
            <a:ext cx="1236684" cy="1236684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6692876" y="5344913"/>
            <a:ext cx="631636" cy="631636"/>
          </a:xfrm>
          <a:prstGeom prst="ellipse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692876" y="5344913"/>
            <a:ext cx="631636" cy="631636"/>
          </a:xfrm>
          <a:prstGeom prst="ellipse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1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>
          <a:xfrm>
            <a:off x="438808" y="4501941"/>
            <a:ext cx="3659365" cy="659654"/>
          </a:xfrm>
          <a:prstGeom prst="roundRect">
            <a:avLst>
              <a:gd name="adj" fmla="val 2352"/>
            </a:avLst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marL="514350">
              <a:spcAft>
                <a:spcPts val="600"/>
              </a:spcAft>
              <a:defRPr/>
            </a:pPr>
            <a:r>
              <a:rPr lang="en-US" sz="1400" b="1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Mateo Garcia</a:t>
            </a:r>
            <a:br>
              <a:rPr lang="en-US" sz="1400" b="1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r>
              <a:rPr lang="en-US" sz="11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Student, Welding Program - PCC</a:t>
            </a:r>
            <a:endParaRPr lang="en-US" sz="1100" u="sng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438808" y="3789785"/>
            <a:ext cx="3659365" cy="659654"/>
          </a:xfrm>
          <a:prstGeom prst="roundRect">
            <a:avLst>
              <a:gd name="adj" fmla="val 2352"/>
            </a:avLst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marL="514350">
              <a:spcAft>
                <a:spcPts val="600"/>
              </a:spcAft>
              <a:defRPr/>
            </a:pPr>
            <a:r>
              <a:rPr lang="en-US" sz="1400" b="1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Joe Tanner</a:t>
            </a:r>
            <a:br>
              <a:rPr lang="en-US" sz="1400" b="1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r>
              <a:rPr lang="en-US" sz="11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Student, Pima Community College</a:t>
            </a:r>
            <a:endParaRPr lang="en-US" sz="1100" u="sng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38808" y="2383933"/>
            <a:ext cx="3659365" cy="659654"/>
          </a:xfrm>
          <a:prstGeom prst="roundRect">
            <a:avLst>
              <a:gd name="adj" fmla="val 2352"/>
            </a:avLst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marL="514350">
              <a:spcAft>
                <a:spcPts val="600"/>
              </a:spcAft>
              <a:defRPr/>
            </a:pPr>
            <a:r>
              <a:rPr lang="en-US" sz="1400" b="1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Jane Dodge</a:t>
            </a:r>
            <a:br>
              <a:rPr lang="en-US" sz="1400" b="1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r>
              <a:rPr lang="en-US" sz="11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Student, Pima Community College</a:t>
            </a:r>
            <a:endParaRPr lang="en-US" sz="1100" u="sng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38808" y="3079927"/>
            <a:ext cx="3659365" cy="659654"/>
          </a:xfrm>
          <a:prstGeom prst="roundRect">
            <a:avLst>
              <a:gd name="adj" fmla="val 2352"/>
            </a:avLst>
          </a:prstGeom>
          <a:solidFill>
            <a:srgbClr val="FFE697"/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marL="514350">
              <a:spcAft>
                <a:spcPts val="600"/>
              </a:spcAft>
              <a:defRPr/>
            </a:pPr>
            <a:r>
              <a:rPr lang="en-US" sz="1400" b="1" kern="0" dirty="0">
                <a:solidFill>
                  <a:prstClr val="black"/>
                </a:solidFill>
                <a:sym typeface="Wingdings" panose="05000000000000000000" pitchFamily="2" charset="2"/>
              </a:rPr>
              <a:t>Bob Smith</a:t>
            </a:r>
            <a:br>
              <a:rPr lang="en-US" sz="1400" b="1" kern="0" dirty="0">
                <a:solidFill>
                  <a:prstClr val="black"/>
                </a:solidFill>
                <a:sym typeface="Wingdings" panose="05000000000000000000" pitchFamily="2" charset="2"/>
              </a:rPr>
            </a:br>
            <a:r>
              <a:rPr lang="en-US" sz="1100" kern="0" dirty="0">
                <a:solidFill>
                  <a:prstClr val="black"/>
                </a:solidFill>
                <a:sym typeface="Wingdings" panose="05000000000000000000" pitchFamily="2" charset="2"/>
              </a:rPr>
              <a:t>Student, Pima Community College</a:t>
            </a:r>
            <a:endParaRPr lang="en-US" sz="1100" u="sng" kern="0" dirty="0">
              <a:solidFill>
                <a:prstClr val="black"/>
              </a:solidFill>
              <a:sym typeface="Wingdings" panose="05000000000000000000" pitchFamily="2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92777" y="1990424"/>
            <a:ext cx="33326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kern="0" dirty="0">
                <a:solidFill>
                  <a:prstClr val="white"/>
                </a:solidFill>
              </a:rPr>
              <a:t>Suggested Contacts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" y="886544"/>
            <a:ext cx="530772" cy="5671911"/>
          </a:xfrm>
          <a:prstGeom prst="rect">
            <a:avLst/>
          </a:prstGeom>
          <a:solidFill>
            <a:schemeClr val="accent1">
              <a:lumMod val="50000"/>
            </a:schemeClr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966" y="1200636"/>
            <a:ext cx="346842" cy="5450703"/>
          </a:xfrm>
          <a:prstGeom prst="rect">
            <a:avLst/>
          </a:prstGeom>
          <a:noFill/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>
            <a:defPPr>
              <a:defRPr lang="en-US"/>
            </a:defPPr>
            <a:lvl1pPr algn="ctr">
              <a:defRPr sz="1600" b="1">
                <a:solidFill>
                  <a:schemeClr val="lt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dirty="0">
                <a:solidFill>
                  <a:srgbClr val="4F81BD">
                    <a:lumMod val="60000"/>
                    <a:lumOff val="40000"/>
                  </a:srgbClr>
                </a:solidFill>
              </a:rPr>
              <a:t>#</a:t>
            </a:r>
            <a:r>
              <a:rPr lang="en-US" dirty="0">
                <a:solidFill>
                  <a:prstClr val="white"/>
                </a:solidFill>
              </a:rPr>
              <a:t>ABCDE</a:t>
            </a:r>
            <a:r>
              <a:rPr lang="en-US" b="0" dirty="0">
                <a:solidFill>
                  <a:srgbClr val="4F81BD">
                    <a:lumMod val="60000"/>
                    <a:lumOff val="40000"/>
                  </a:srgbClr>
                </a:solidFill>
              </a:rPr>
              <a:t>FGHIJ</a:t>
            </a:r>
            <a:r>
              <a:rPr lang="en-US" dirty="0">
                <a:solidFill>
                  <a:prstClr val="white"/>
                </a:solidFill>
              </a:rPr>
              <a:t>K</a:t>
            </a:r>
            <a:r>
              <a:rPr lang="en-US" b="0" dirty="0">
                <a:solidFill>
                  <a:srgbClr val="4F81BD">
                    <a:lumMod val="60000"/>
                    <a:lumOff val="40000"/>
                  </a:srgbClr>
                </a:solidFill>
              </a:rPr>
              <a:t>L</a:t>
            </a:r>
            <a:r>
              <a:rPr lang="en-US" dirty="0">
                <a:solidFill>
                  <a:prstClr val="white"/>
                </a:solidFill>
              </a:rPr>
              <a:t>MNO</a:t>
            </a:r>
            <a:r>
              <a:rPr lang="en-US" b="0" dirty="0">
                <a:solidFill>
                  <a:srgbClr val="4F81BD">
                    <a:lumMod val="60000"/>
                    <a:lumOff val="40000"/>
                  </a:srgbClr>
                </a:solidFill>
              </a:rPr>
              <a:t>PQ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>
                <a:solidFill>
                  <a:prstClr val="white"/>
                </a:solidFill>
              </a:rPr>
              <a:t>Students</a:t>
            </a:r>
            <a:r>
              <a:rPr lang="en-US" sz="2400" dirty="0">
                <a:solidFill>
                  <a:prstClr val="white"/>
                </a:solidFill>
              </a:rPr>
              <a:t> on a path to </a:t>
            </a:r>
            <a:r>
              <a:rPr lang="en-US" sz="2400" b="1" u="sng" dirty="0">
                <a:solidFill>
                  <a:prstClr val="white"/>
                </a:solidFill>
              </a:rPr>
              <a:t>Machine Tool Tech</a:t>
            </a:r>
            <a:r>
              <a:rPr lang="en-US" sz="2400" dirty="0">
                <a:solidFill>
                  <a:prstClr val="white"/>
                </a:solidFill>
              </a:rPr>
              <a:t> at </a:t>
            </a:r>
            <a:r>
              <a:rPr lang="en-US" sz="2400" b="1" u="sng" dirty="0">
                <a:solidFill>
                  <a:prstClr val="white"/>
                </a:solidFill>
              </a:rPr>
              <a:t>PCC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971244" y="1653106"/>
            <a:ext cx="3933042" cy="401793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>
              <a:spcAft>
                <a:spcPts val="600"/>
              </a:spcAft>
              <a:defRPr/>
            </a:pPr>
            <a:endParaRPr lang="en-US" sz="1100" u="sng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10152" y="1792819"/>
            <a:ext cx="2327080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600" b="1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Bob Smith</a:t>
            </a:r>
          </a:p>
          <a:p>
            <a:pPr>
              <a:spcAft>
                <a:spcPts val="600"/>
              </a:spcAft>
              <a:defRPr/>
            </a:pP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Student</a:t>
            </a:r>
            <a:b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Pima Community College</a:t>
            </a:r>
          </a:p>
          <a:p>
            <a:pPr>
              <a:spcAft>
                <a:spcPts val="600"/>
              </a:spcAft>
              <a:defRPr/>
            </a:pPr>
            <a:endParaRPr lang="en-US" sz="1200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  <a:defRPr/>
            </a:pPr>
            <a:r>
              <a:rPr lang="en-US" sz="1200" b="1" kern="0" dirty="0">
                <a:solidFill>
                  <a:srgbClr val="4F81BD"/>
                </a:solidFill>
                <a:sym typeface="Wingdings" panose="05000000000000000000" pitchFamily="2" charset="2"/>
              </a:rPr>
              <a:t>bob.smith@pima.edu </a:t>
            </a:r>
            <a:br>
              <a:rPr lang="en-US" sz="1200" b="1" kern="0" dirty="0">
                <a:solidFill>
                  <a:srgbClr val="4F81BD"/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srgbClr val="4F81BD"/>
                </a:solidFill>
                <a:sym typeface="Wingdings" panose="05000000000000000000" pitchFamily="2" charset="2"/>
              </a:rPr>
              <a:t>bbsmith@yahoo.com</a:t>
            </a:r>
          </a:p>
          <a:p>
            <a:pPr>
              <a:spcAft>
                <a:spcPts val="600"/>
              </a:spcAft>
              <a:defRPr/>
            </a:pPr>
            <a:endParaRPr lang="en-US" sz="1200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  <a:defRPr/>
            </a:pP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123-456-7890</a:t>
            </a:r>
            <a:b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345-678-9012</a:t>
            </a:r>
          </a:p>
          <a:p>
            <a:pPr>
              <a:spcAft>
                <a:spcPts val="600"/>
              </a:spcAft>
              <a:defRPr/>
            </a:pPr>
            <a:endParaRPr lang="en-US" sz="1200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  <a:defRPr/>
            </a:pPr>
            <a:r>
              <a:rPr lang="en-US" sz="1200" b="1" kern="0" dirty="0">
                <a:solidFill>
                  <a:srgbClr val="4F81BD"/>
                </a:solidFill>
                <a:sym typeface="Wingdings" panose="05000000000000000000" pitchFamily="2" charset="2"/>
              </a:rPr>
              <a:t>JS Message </a:t>
            </a:r>
            <a:br>
              <a:rPr lang="en-US" sz="1200" b="1" kern="0" dirty="0">
                <a:solidFill>
                  <a:srgbClr val="4F81BD"/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srgbClr val="4F81BD"/>
                </a:solidFill>
                <a:sym typeface="Wingdings" panose="05000000000000000000" pitchFamily="2" charset="2"/>
              </a:rPr>
              <a:t>Google+</a:t>
            </a:r>
            <a:br>
              <a:rPr lang="en-US" sz="1200" kern="0" dirty="0">
                <a:solidFill>
                  <a:srgbClr val="4F81BD"/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srgbClr val="4F81BD"/>
                </a:solidFill>
                <a:sym typeface="Wingdings" panose="05000000000000000000" pitchFamily="2" charset="2"/>
              </a:rPr>
              <a:t>Skype</a:t>
            </a:r>
          </a:p>
          <a:p>
            <a:pPr>
              <a:spcAft>
                <a:spcPts val="600"/>
              </a:spcAft>
              <a:defRPr/>
            </a:pPr>
            <a:endParaRPr lang="en-US" sz="1200" kern="0" dirty="0">
              <a:solidFill>
                <a:srgbClr val="4F81BD"/>
              </a:solidFill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  <a:defRPr/>
            </a:pPr>
            <a:r>
              <a:rPr lang="en-US" sz="1200" kern="0" dirty="0">
                <a:solidFill>
                  <a:srgbClr val="4F81BD"/>
                </a:solidFill>
                <a:sym typeface="Wingdings" panose="05000000000000000000" pitchFamily="2" charset="2"/>
              </a:rPr>
              <a:t>Joe Tanner</a:t>
            </a:r>
            <a:endParaRPr lang="en-US" sz="1200" kern="0" dirty="0">
              <a:solidFill>
                <a:prstClr val="black"/>
              </a:solidFill>
              <a:sym typeface="Wingdings" panose="05000000000000000000" pitchFamily="2" charset="2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lum bright="5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908" y="1858624"/>
            <a:ext cx="586508" cy="65322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388" y="3866114"/>
            <a:ext cx="215001" cy="205474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962451" y="2687669"/>
            <a:ext cx="3941835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460908" y="3397896"/>
            <a:ext cx="2664958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460908" y="4133901"/>
            <a:ext cx="2664958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098173" y="2822723"/>
            <a:ext cx="117509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Work</a:t>
            </a:r>
            <a:b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Personal</a:t>
            </a:r>
          </a:p>
          <a:p>
            <a:pPr algn="r">
              <a:spcAft>
                <a:spcPts val="600"/>
              </a:spcAft>
              <a:defRPr/>
            </a:pPr>
            <a:endParaRPr lang="en-US" sz="1200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  <a:p>
            <a:pPr algn="r">
              <a:spcAft>
                <a:spcPts val="600"/>
              </a:spcAft>
              <a:defRPr/>
            </a:pP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Work</a:t>
            </a:r>
            <a:b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Mobile</a:t>
            </a:r>
          </a:p>
          <a:p>
            <a:pPr algn="r">
              <a:spcAft>
                <a:spcPts val="600"/>
              </a:spcAft>
              <a:defRPr/>
            </a:pPr>
            <a:endParaRPr lang="en-US" sz="1200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  <a:p>
            <a:pPr algn="r">
              <a:spcAft>
                <a:spcPts val="600"/>
              </a:spcAft>
              <a:defRPr/>
            </a:pP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Social</a:t>
            </a:r>
            <a:b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b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</a:br>
            <a:endParaRPr lang="en-US" sz="1200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  <a:p>
            <a:pPr algn="r">
              <a:spcAft>
                <a:spcPts val="600"/>
              </a:spcAft>
              <a:defRPr/>
            </a:pPr>
            <a:endParaRPr lang="en-US" sz="1200" kern="0" dirty="0">
              <a:solidFill>
                <a:prstClr val="black">
                  <a:lumMod val="85000"/>
                  <a:lumOff val="15000"/>
                </a:prstClr>
              </a:solidFill>
              <a:sym typeface="Wingdings" panose="05000000000000000000" pitchFamily="2" charset="2"/>
            </a:endParaRPr>
          </a:p>
          <a:p>
            <a:pPr algn="r">
              <a:spcAft>
                <a:spcPts val="600"/>
              </a:spcAft>
              <a:defRPr/>
            </a:pPr>
            <a:r>
              <a:rPr lang="en-US" sz="1200" kern="0" dirty="0">
                <a:solidFill>
                  <a:prstClr val="black">
                    <a:lumMod val="85000"/>
                    <a:lumOff val="15000"/>
                  </a:prstClr>
                </a:solidFill>
                <a:sym typeface="Wingdings" panose="05000000000000000000" pitchFamily="2" charset="2"/>
              </a:rPr>
              <a:t>Also contact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3880" y="5347352"/>
            <a:ext cx="915473" cy="396373"/>
          </a:xfrm>
          <a:prstGeom prst="roundRect">
            <a:avLst>
              <a:gd name="adj" fmla="val 0"/>
            </a:avLst>
          </a:prstGeom>
          <a:solidFill>
            <a:srgbClr val="9BBB59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+ Add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22" y="972709"/>
            <a:ext cx="215001" cy="205474"/>
          </a:xfrm>
          <a:prstGeom prst="rect">
            <a:avLst/>
          </a:prstGeom>
        </p:spPr>
      </p:pic>
      <p:cxnSp>
        <p:nvCxnSpPr>
          <p:cNvPr id="40" name="Straight Connector 39"/>
          <p:cNvCxnSpPr/>
          <p:nvPr/>
        </p:nvCxnSpPr>
        <p:spPr>
          <a:xfrm>
            <a:off x="4460908" y="4949034"/>
            <a:ext cx="2664958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7319539" y="1839004"/>
            <a:ext cx="351098" cy="605822"/>
            <a:chOff x="7319539" y="1839004"/>
            <a:chExt cx="351098" cy="605822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6619" y="2192508"/>
              <a:ext cx="264018" cy="25231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7" cstate="print">
              <a:lum bright="54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5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9307" y="1839004"/>
              <a:ext cx="248601" cy="276878"/>
            </a:xfrm>
            <a:prstGeom prst="rect">
              <a:avLst/>
            </a:prstGeom>
          </p:spPr>
        </p:pic>
        <p:sp>
          <p:nvSpPr>
            <p:cNvPr id="49" name="Plus 48"/>
            <p:cNvSpPr/>
            <p:nvPr/>
          </p:nvSpPr>
          <p:spPr>
            <a:xfrm>
              <a:off x="7319539" y="1924206"/>
              <a:ext cx="215065" cy="215065"/>
            </a:xfrm>
            <a:prstGeom prst="mathPlus">
              <a:avLst/>
            </a:prstGeom>
            <a:solidFill>
              <a:schemeClr val="bg1">
                <a:lumMod val="50000"/>
              </a:schemeClr>
            </a:solidFill>
            <a:ln w="19050">
              <a:solidFill>
                <a:schemeClr val="bg1"/>
              </a:solidFill>
            </a:ln>
            <a:effectLst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prstClr val="white"/>
                </a:solidFill>
              </a:rPr>
              <a:t>Copyright • Terms of Use • Contact Us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18" y="4706919"/>
            <a:ext cx="233178" cy="259700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9821010" y="35170"/>
            <a:ext cx="169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College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|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133361" y="58616"/>
            <a:ext cx="2902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Social Channel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5" y="-14636"/>
            <a:ext cx="360157" cy="439515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938" y="98054"/>
            <a:ext cx="226032" cy="20083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89" y="3998263"/>
            <a:ext cx="233178" cy="25970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89" y="2583910"/>
            <a:ext cx="233178" cy="2597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89" y="3279904"/>
            <a:ext cx="233178" cy="259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613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57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1453078" y="908155"/>
            <a:ext cx="9313721" cy="4692016"/>
            <a:chOff x="1461870" y="908155"/>
            <a:chExt cx="9313721" cy="4692016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1" t="7104" r="6273" b="21029"/>
            <a:stretch/>
          </p:blipFill>
          <p:spPr>
            <a:xfrm>
              <a:off x="1461870" y="939074"/>
              <a:ext cx="2762692" cy="2002238"/>
            </a:xfrm>
            <a:prstGeom prst="rect">
              <a:avLst/>
            </a:prstGeom>
            <a:effectLst>
              <a:innerShdw blurRad="546100">
                <a:prstClr val="black"/>
              </a:innerShdw>
            </a:effectLst>
          </p:spPr>
        </p:pic>
        <p:sp>
          <p:nvSpPr>
            <p:cNvPr id="67" name="Rectangle 66"/>
            <p:cNvSpPr/>
            <p:nvPr/>
          </p:nvSpPr>
          <p:spPr>
            <a:xfrm>
              <a:off x="1461870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Employer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68" name="Rectangular Callout 67"/>
            <p:cNvSpPr/>
            <p:nvPr/>
          </p:nvSpPr>
          <p:spPr>
            <a:xfrm>
              <a:off x="1650770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Message From PCC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A PCC instructor wants to contact you regarding Additive Manufacturing training.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2078547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Find Talent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Connect with training providers</a:t>
              </a:r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2078547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Find Training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Upgrade your competencies </a:t>
              </a: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2078547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Labor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See supply and demand</a:t>
              </a: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2078547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Send Job Signal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Broadcast future needs</a:t>
              </a:r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1470723" y="2935875"/>
              <a:ext cx="588580" cy="2359872"/>
              <a:chOff x="1470723" y="2944928"/>
              <a:chExt cx="588580" cy="2359872"/>
            </a:xfrm>
          </p:grpSpPr>
          <p:sp>
            <p:nvSpPr>
              <p:cNvPr id="173" name="Rounded Rectangle 172"/>
              <p:cNvSpPr/>
              <p:nvPr/>
            </p:nvSpPr>
            <p:spPr>
              <a:xfrm>
                <a:off x="1470723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74" name="Picture 17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143" y="3144239"/>
                <a:ext cx="298739" cy="257686"/>
              </a:xfrm>
              <a:prstGeom prst="rect">
                <a:avLst/>
              </a:prstGeom>
            </p:spPr>
          </p:pic>
          <p:sp>
            <p:nvSpPr>
              <p:cNvPr id="175" name="Rounded Rectangle 174"/>
              <p:cNvSpPr/>
              <p:nvPr/>
            </p:nvSpPr>
            <p:spPr>
              <a:xfrm>
                <a:off x="1470723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6" name="Rounded Rectangle 175"/>
              <p:cNvSpPr/>
              <p:nvPr/>
            </p:nvSpPr>
            <p:spPr>
              <a:xfrm>
                <a:off x="1470723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77" name="Rounded Rectangle 176"/>
              <p:cNvSpPr/>
              <p:nvPr/>
            </p:nvSpPr>
            <p:spPr>
              <a:xfrm>
                <a:off x="1470723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78" name="Picture 17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4098" y="4240913"/>
                <a:ext cx="225376" cy="364174"/>
              </a:xfrm>
              <a:prstGeom prst="rect">
                <a:avLst/>
              </a:prstGeom>
            </p:spPr>
          </p:pic>
          <p:pic>
            <p:nvPicPr>
              <p:cNvPr id="179" name="Picture 17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528" y="3706349"/>
                <a:ext cx="292968" cy="260306"/>
              </a:xfrm>
              <a:prstGeom prst="rect">
                <a:avLst/>
              </a:prstGeom>
            </p:spPr>
          </p:pic>
          <p:pic>
            <p:nvPicPr>
              <p:cNvPr id="180" name="Picture 17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8528" y="4894399"/>
                <a:ext cx="253484" cy="230834"/>
              </a:xfrm>
              <a:prstGeom prst="rect">
                <a:avLst/>
              </a:prstGeom>
            </p:spPr>
          </p:pic>
        </p:grpSp>
        <p:sp>
          <p:nvSpPr>
            <p:cNvPr id="74" name="Rounded Rectangle 73"/>
            <p:cNvSpPr/>
            <p:nvPr/>
          </p:nvSpPr>
          <p:spPr>
            <a:xfrm>
              <a:off x="1470723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1768" y="1030892"/>
              <a:ext cx="213519" cy="178979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4639" y="908155"/>
              <a:ext cx="360157" cy="439515"/>
            </a:xfrm>
            <a:prstGeom prst="rect">
              <a:avLst/>
            </a:prstGeom>
          </p:spPr>
        </p:pic>
        <p:pic>
          <p:nvPicPr>
            <p:cNvPr id="77" name="Picture 2" descr="http://64.207.154.48/wp-content/uploads/2014/02/10-Fun-Things-for-the-Whole-Family-in-Tucson-Arizona-Photo2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720" y="1094229"/>
              <a:ext cx="2769326" cy="1849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" name="Rectangle 77"/>
            <p:cNvSpPr/>
            <p:nvPr/>
          </p:nvSpPr>
          <p:spPr>
            <a:xfrm>
              <a:off x="7914354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Job Seeker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5865" y="1036020"/>
              <a:ext cx="155959" cy="173698"/>
            </a:xfrm>
            <a:prstGeom prst="rect">
              <a:avLst/>
            </a:prstGeom>
          </p:spPr>
        </p:pic>
        <p:sp>
          <p:nvSpPr>
            <p:cNvPr id="82" name="Rectangular Callout 81"/>
            <p:cNvSpPr/>
            <p:nvPr/>
          </p:nvSpPr>
          <p:spPr>
            <a:xfrm>
              <a:off x="8103254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New Career Path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Have you considered Additive Manufacturing? You already have 60% of the needed skills.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83" name="Rounded Rectangle 82"/>
            <p:cNvSpPr/>
            <p:nvPr/>
          </p:nvSpPr>
          <p:spPr>
            <a:xfrm>
              <a:off x="8531031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Explore Job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Manage my career</a:t>
              </a:r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8531031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>
                  <a:solidFill>
                    <a:schemeClr val="tx2">
                      <a:lumMod val="50000"/>
                    </a:schemeClr>
                  </a:solidFill>
                </a:rPr>
                <a:t>Get Training</a:t>
              </a:r>
            </a:p>
            <a:p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Find programs and support</a:t>
              </a:r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8531031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Evaluate my Skills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Estimate your job market value</a:t>
              </a:r>
            </a:p>
          </p:txBody>
        </p:sp>
        <p:sp>
          <p:nvSpPr>
            <p:cNvPr id="87" name="Rounded Rectangle 86"/>
            <p:cNvSpPr/>
            <p:nvPr/>
          </p:nvSpPr>
          <p:spPr>
            <a:xfrm>
              <a:off x="8531031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Get Advice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Career services and networks</a:t>
              </a:r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7912816" y="2935875"/>
              <a:ext cx="588580" cy="2359872"/>
              <a:chOff x="4702295" y="2944928"/>
              <a:chExt cx="588580" cy="2359872"/>
            </a:xfrm>
          </p:grpSpPr>
          <p:sp>
            <p:nvSpPr>
              <p:cNvPr id="165" name="Rounded Rectangle 164"/>
              <p:cNvSpPr/>
              <p:nvPr/>
            </p:nvSpPr>
            <p:spPr>
              <a:xfrm>
                <a:off x="4702295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66" name="Picture 16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23324" y="3140985"/>
                <a:ext cx="340871" cy="240158"/>
              </a:xfrm>
              <a:prstGeom prst="rect">
                <a:avLst/>
              </a:prstGeom>
            </p:spPr>
          </p:pic>
          <p:sp>
            <p:nvSpPr>
              <p:cNvPr id="167" name="Rounded Rectangle 166"/>
              <p:cNvSpPr/>
              <p:nvPr/>
            </p:nvSpPr>
            <p:spPr>
              <a:xfrm>
                <a:off x="4702295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8" name="Rounded Rectangle 167"/>
              <p:cNvSpPr/>
              <p:nvPr/>
            </p:nvSpPr>
            <p:spPr>
              <a:xfrm>
                <a:off x="4702295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9" name="Rounded Rectangle 168"/>
              <p:cNvSpPr/>
              <p:nvPr/>
            </p:nvSpPr>
            <p:spPr>
              <a:xfrm>
                <a:off x="4702295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70" name="Picture 169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5670" y="4315306"/>
                <a:ext cx="225376" cy="215388"/>
              </a:xfrm>
              <a:prstGeom prst="rect">
                <a:avLst/>
              </a:prstGeom>
            </p:spPr>
          </p:pic>
          <p:pic>
            <p:nvPicPr>
              <p:cNvPr id="171" name="Picture 170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0100" y="3736197"/>
                <a:ext cx="292968" cy="200610"/>
              </a:xfrm>
              <a:prstGeom prst="rect">
                <a:avLst/>
              </a:prstGeom>
            </p:spPr>
          </p:pic>
          <p:pic>
            <p:nvPicPr>
              <p:cNvPr id="172" name="Picture 171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0100" y="4907962"/>
                <a:ext cx="253484" cy="203708"/>
              </a:xfrm>
              <a:prstGeom prst="rect">
                <a:avLst/>
              </a:prstGeom>
            </p:spPr>
          </p:pic>
        </p:grpSp>
        <p:sp>
          <p:nvSpPr>
            <p:cNvPr id="89" name="Rounded Rectangle 88"/>
            <p:cNvSpPr/>
            <p:nvPr/>
          </p:nvSpPr>
          <p:spPr>
            <a:xfrm>
              <a:off x="7923207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8795" y="908155"/>
              <a:ext cx="360157" cy="439515"/>
            </a:xfrm>
            <a:prstGeom prst="rect">
              <a:avLst/>
            </a:prstGeom>
          </p:spPr>
        </p:pic>
        <p:pic>
          <p:nvPicPr>
            <p:cNvPr id="92" name="Picture 6" descr="Image result for tucson arizona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9912" y="1109397"/>
              <a:ext cx="2752301" cy="1831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Rectangle 92"/>
            <p:cNvSpPr/>
            <p:nvPr/>
          </p:nvSpPr>
          <p:spPr>
            <a:xfrm>
              <a:off x="4699912" y="939073"/>
              <a:ext cx="2762692" cy="386688"/>
            </a:xfrm>
            <a:prstGeom prst="rect">
              <a:avLst/>
            </a:prstGeom>
            <a:solidFill>
              <a:srgbClr val="F1AE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A5C72"/>
                  </a:solidFill>
                </a:rPr>
                <a:t>     </a:t>
              </a:r>
              <a:r>
                <a:rPr lang="en-US" sz="1600" dirty="0">
                  <a:solidFill>
                    <a:schemeClr val="bg1"/>
                  </a:solidFill>
                </a:rPr>
                <a:t>College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4" name="Rectangular Callout 93"/>
            <p:cNvSpPr/>
            <p:nvPr/>
          </p:nvSpPr>
          <p:spPr>
            <a:xfrm>
              <a:off x="4888812" y="1458732"/>
              <a:ext cx="2404135" cy="1194683"/>
            </a:xfrm>
            <a:prstGeom prst="wedgeRectCallout">
              <a:avLst>
                <a:gd name="adj1" fmla="val 20937"/>
                <a:gd name="adj2" fmla="val -45349"/>
              </a:avLst>
            </a:prstGeom>
            <a:solidFill>
              <a:srgbClr val="000000">
                <a:alpha val="50196"/>
              </a:srgbClr>
            </a:solidFill>
            <a:ln>
              <a:solidFill>
                <a:srgbClr val="FFFFFF">
                  <a:alpha val="50196"/>
                </a:srgbClr>
              </a:solidFill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New Talent Request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chemeClr val="bg1"/>
                  </a:solidFill>
                  <a:latin typeface="Calibri" panose="020F0502020204030204"/>
                  <a:sym typeface="Wingdings" panose="05000000000000000000" pitchFamily="2" charset="2"/>
                </a:rPr>
                <a:t>Employers have signaled a future need for Additive Manufacturing. Tap here for details.</a:t>
              </a:r>
              <a:endPara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5316589" y="293587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Recruit Students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Reach out to enrolled students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5316589" y="3469068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Advise Students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Help students with career paths</a:t>
              </a:r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5316589" y="4074691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Labor Market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Analyze and predict job openings </a:t>
              </a:r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5316589" y="4699005"/>
              <a:ext cx="2244560" cy="589968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600" b="1" dirty="0">
                  <a:solidFill>
                    <a:srgbClr val="44546A">
                      <a:lumMod val="50000"/>
                    </a:srgbClr>
                  </a:solidFill>
                </a:rPr>
                <a:t>Analyze Institution</a:t>
              </a:r>
            </a:p>
            <a:p>
              <a:pPr lvl="0"/>
              <a:r>
                <a:rPr lang="en-US" sz="1100" dirty="0">
                  <a:solidFill>
                    <a:srgbClr val="44546A">
                      <a:lumMod val="50000"/>
                    </a:srgbClr>
                  </a:solidFill>
                </a:rPr>
                <a:t>Compare programs to needs</a:t>
              </a:r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4708765" y="5290310"/>
              <a:ext cx="2743448" cy="309861"/>
            </a:xfrm>
            <a:prstGeom prst="roundRect">
              <a:avLst>
                <a:gd name="adj" fmla="val 0"/>
              </a:avLst>
            </a:prstGeom>
            <a:noFill/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2">
                      <a:lumMod val="50000"/>
                    </a:schemeClr>
                  </a:solidFill>
                </a:rPr>
                <a:t>Additional Options...</a:t>
              </a:r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4708765" y="2935875"/>
              <a:ext cx="588580" cy="2359872"/>
              <a:chOff x="7906972" y="2944928"/>
              <a:chExt cx="588580" cy="2359872"/>
            </a:xfrm>
          </p:grpSpPr>
          <p:sp>
            <p:nvSpPr>
              <p:cNvPr id="157" name="Rounded Rectangle 156"/>
              <p:cNvSpPr/>
              <p:nvPr/>
            </p:nvSpPr>
            <p:spPr>
              <a:xfrm>
                <a:off x="7906972" y="2944928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58" name="Rounded Rectangle 157"/>
              <p:cNvSpPr/>
              <p:nvPr/>
            </p:nvSpPr>
            <p:spPr>
              <a:xfrm>
                <a:off x="7906972" y="3534896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4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59" name="Rounded Rectangle 158"/>
              <p:cNvSpPr/>
              <p:nvPr/>
            </p:nvSpPr>
            <p:spPr>
              <a:xfrm>
                <a:off x="7906972" y="4124864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0" name="Rounded Rectangle 159"/>
              <p:cNvSpPr/>
              <p:nvPr/>
            </p:nvSpPr>
            <p:spPr>
              <a:xfrm>
                <a:off x="7906972" y="4714832"/>
                <a:ext cx="588580" cy="58996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3175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pic>
            <p:nvPicPr>
              <p:cNvPr id="161" name="Picture 160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4777" y="3713714"/>
                <a:ext cx="292968" cy="245576"/>
              </a:xfrm>
              <a:prstGeom prst="rect">
                <a:avLst/>
              </a:prstGeom>
            </p:spPr>
          </p:pic>
          <p:pic>
            <p:nvPicPr>
              <p:cNvPr id="162" name="Picture 16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4777" y="4312987"/>
                <a:ext cx="253484" cy="230834"/>
              </a:xfrm>
              <a:prstGeom prst="rect">
                <a:avLst/>
              </a:prstGeom>
            </p:spPr>
          </p:pic>
          <p:pic>
            <p:nvPicPr>
              <p:cNvPr id="163" name="Picture 16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2149" y="3144239"/>
                <a:ext cx="298739" cy="257686"/>
              </a:xfrm>
              <a:prstGeom prst="rect">
                <a:avLst/>
              </a:prstGeom>
            </p:spPr>
          </p:pic>
          <p:pic>
            <p:nvPicPr>
              <p:cNvPr id="164" name="Picture 16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42137" y="4911060"/>
                <a:ext cx="292968" cy="200610"/>
              </a:xfrm>
              <a:prstGeom prst="rect">
                <a:avLst/>
              </a:prstGeom>
            </p:spPr>
          </p:pic>
        </p:grpSp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926" y="1029668"/>
              <a:ext cx="226032" cy="200832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8646" y="908155"/>
              <a:ext cx="360157" cy="439515"/>
            </a:xfrm>
            <a:prstGeom prst="rect">
              <a:avLst/>
            </a:prstGeom>
          </p:spPr>
        </p:pic>
      </p:grpSp>
      <p:sp>
        <p:nvSpPr>
          <p:cNvPr id="61" name="Rectangle 60"/>
          <p:cNvSpPr/>
          <p:nvPr/>
        </p:nvSpPr>
        <p:spPr>
          <a:xfrm>
            <a:off x="854337" y="517835"/>
            <a:ext cx="6876138" cy="5980848"/>
          </a:xfrm>
          <a:prstGeom prst="rect">
            <a:avLst/>
          </a:prstGeom>
          <a:solidFill>
            <a:srgbClr val="325784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7897329" y="2943931"/>
            <a:ext cx="2762692" cy="613022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7897329" y="4676619"/>
            <a:ext cx="2762692" cy="923551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ounded Rectangle 62"/>
          <p:cNvSpPr/>
          <p:nvPr/>
        </p:nvSpPr>
        <p:spPr>
          <a:xfrm>
            <a:off x="7516586" y="3500177"/>
            <a:ext cx="3537498" cy="1185373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1722384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4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4373050" y="1680032"/>
            <a:ext cx="1452722" cy="46994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</a:rPr>
              <a:t>Skills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865110" y="1680032"/>
            <a:ext cx="1452722" cy="469945"/>
          </a:xfrm>
          <a:prstGeom prst="roundRect">
            <a:avLst>
              <a:gd name="adj" fmla="val 0"/>
            </a:avLst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</a:rPr>
              <a:t>Goals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357170" y="1680032"/>
            <a:ext cx="1452722" cy="469945"/>
          </a:xfrm>
          <a:prstGeom prst="roundRect">
            <a:avLst>
              <a:gd name="adj" fmla="val 0"/>
            </a:avLst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</a:rPr>
              <a:t>Preferences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2880990" y="1680032"/>
            <a:ext cx="1452722" cy="469945"/>
          </a:xfrm>
          <a:prstGeom prst="roundRect">
            <a:avLst>
              <a:gd name="adj" fmla="val 0"/>
            </a:avLst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</a:rPr>
              <a:t>Contact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005848" y="35170"/>
            <a:ext cx="1364874" cy="338554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 Seeker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965" y="107226"/>
            <a:ext cx="180709" cy="20126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147409" y="76200"/>
            <a:ext cx="10801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My Profile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0005848" y="381491"/>
            <a:ext cx="1450428" cy="16154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684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sym typeface="Wingdings" panose="05000000000000000000" pitchFamily="2" charset="2"/>
              </a:rPr>
              <a:t>Contact Info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sym typeface="Wingdings" panose="05000000000000000000" pitchFamily="2" charset="2"/>
              </a:rPr>
              <a:t>Experience &amp; Skills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sym typeface="Wingdings" panose="05000000000000000000" pitchFamily="2" charset="2"/>
              </a:rPr>
              <a:t>Career Goals</a:t>
            </a:r>
            <a:br>
              <a:rPr kumimoji="0" lang="en-US" sz="1200" i="0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------------------------</a:t>
            </a:r>
            <a:br>
              <a:rPr lang="en-US" sz="1200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View Profile</a:t>
            </a:r>
            <a:br>
              <a:rPr lang="en-US" sz="1200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sym typeface="Wingdings" panose="05000000000000000000" pitchFamily="2" charset="2"/>
              </a:rPr>
              <a:t>------------------------</a:t>
            </a:r>
            <a:br>
              <a:rPr lang="en-US" sz="1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sym typeface="Wingdings" panose="05000000000000000000" pitchFamily="2" charset="2"/>
              </a:rPr>
            </a:br>
            <a:r>
              <a:rPr lang="en-US" sz="1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sym typeface="Wingdings" panose="05000000000000000000" pitchFamily="2" charset="2"/>
              </a:rPr>
              <a:t>Preferences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880990" y="2138232"/>
            <a:ext cx="5928902" cy="31905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28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sng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sym typeface="Wingdings" panose="05000000000000000000" pitchFamily="2" charset="2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6819867" y="4498361"/>
            <a:ext cx="1397610" cy="367330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Get Training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278735" y="1292474"/>
            <a:ext cx="25772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Click on text to make edits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98" t="-5352" r="-18483" b="-16058"/>
          <a:stretch/>
        </p:blipFill>
        <p:spPr>
          <a:xfrm>
            <a:off x="2966483" y="964029"/>
            <a:ext cx="456792" cy="459646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sp>
        <p:nvSpPr>
          <p:cNvPr id="26" name="Rectangle 25"/>
          <p:cNvSpPr/>
          <p:nvPr/>
        </p:nvSpPr>
        <p:spPr>
          <a:xfrm>
            <a:off x="3560885" y="963019"/>
            <a:ext cx="34465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My Profile</a:t>
            </a:r>
            <a:endParaRPr lang="en-US" sz="2400" b="1" u="sng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19867" y="4009392"/>
            <a:ext cx="1397610" cy="367330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Evaluate My Skills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32903" y="2863525"/>
            <a:ext cx="270931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en-US" sz="16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My Skills</a:t>
            </a:r>
          </a:p>
          <a:p>
            <a:pPr lvl="0">
              <a:spcAft>
                <a:spcPts val="600"/>
              </a:spcAft>
              <a:defRPr/>
            </a:pPr>
            <a: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Blueprint reading</a:t>
            </a:r>
            <a:b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Cast iron repair</a:t>
            </a:r>
            <a:b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Joint weld</a:t>
            </a:r>
            <a:b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Oxyacetylene welding</a:t>
            </a:r>
            <a:b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Basic cutting skills</a:t>
            </a:r>
            <a:b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Reliability</a:t>
            </a:r>
            <a:b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Welding Safety</a:t>
            </a:r>
            <a:b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</a:br>
            <a:r>
              <a:rPr lang="en-US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Brazing and soldering</a:t>
            </a:r>
          </a:p>
          <a:p>
            <a:pPr lvl="0">
              <a:spcAft>
                <a:spcPts val="600"/>
              </a:spcAft>
              <a:defRPr/>
            </a:pPr>
            <a:r>
              <a:rPr lang="en-US" sz="1200" u="sng" kern="0" dirty="0">
                <a:solidFill>
                  <a:schemeClr val="accent1"/>
                </a:solidFill>
                <a:sym typeface="Wingdings" panose="05000000000000000000" pitchFamily="2" charset="2"/>
              </a:rPr>
              <a:t>Show all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194879" y="2399352"/>
            <a:ext cx="5022598" cy="284101"/>
            <a:chOff x="2825045" y="2405772"/>
            <a:chExt cx="5022598" cy="284101"/>
          </a:xfrm>
        </p:grpSpPr>
        <p:sp>
          <p:nvSpPr>
            <p:cNvPr id="24" name="Rectangle 23"/>
            <p:cNvSpPr/>
            <p:nvPr/>
          </p:nvSpPr>
          <p:spPr>
            <a:xfrm>
              <a:off x="3810452" y="2412874"/>
              <a:ext cx="319701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600"/>
                </a:spcAft>
                <a:tabLst>
                  <a:tab pos="2119313" algn="r"/>
                </a:tabLst>
                <a:defRPr/>
              </a:pPr>
              <a:r>
                <a:rPr lang="en-US" sz="1200" kern="0" dirty="0">
                  <a:solidFill>
                    <a:schemeClr val="bg1">
                      <a:lumMod val="50000"/>
                    </a:schemeClr>
                  </a:solidFill>
                  <a:sym typeface="Wingdings" panose="05000000000000000000" pitchFamily="2" charset="2"/>
                </a:rPr>
                <a:t>Enter a skill, degree or job title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7007469" y="2412874"/>
              <a:ext cx="840174" cy="276999"/>
            </a:xfrm>
            <a:prstGeom prst="roundRect">
              <a:avLst>
                <a:gd name="adj" fmla="val 0"/>
              </a:avLst>
            </a:prstGeom>
            <a:solidFill>
              <a:srgbClr val="4F81BD"/>
            </a:solidFill>
            <a:ln w="31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Search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2825045" y="2405772"/>
              <a:ext cx="99367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200" kern="0" dirty="0">
                  <a:solidFill>
                    <a:prstClr val="black">
                      <a:lumMod val="85000"/>
                      <a:lumOff val="15000"/>
                    </a:prstClr>
                  </a:solidFill>
                  <a:sym typeface="Wingdings" panose="05000000000000000000" pitchFamily="2" charset="2"/>
                </a:rPr>
                <a:t>Add skills </a:t>
              </a:r>
              <a:endParaRPr lang="en-US" dirty="0"/>
            </a:p>
          </p:txBody>
        </p:sp>
      </p:grpSp>
      <p:sp>
        <p:nvSpPr>
          <p:cNvPr id="31" name="Folded Corner 30"/>
          <p:cNvSpPr/>
          <p:nvPr/>
        </p:nvSpPr>
        <p:spPr>
          <a:xfrm rot="21089356">
            <a:off x="648932" y="937971"/>
            <a:ext cx="1709016" cy="1372695"/>
          </a:xfrm>
          <a:prstGeom prst="foldedCorner">
            <a:avLst/>
          </a:prstGeom>
          <a:solidFill>
            <a:srgbClr val="FFFF9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Job seekers enter their skills, certificates and work experience into their profile.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304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AC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133361" y="58616"/>
            <a:ext cx="2902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Measure My Skills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Copyright •</a:t>
            </a:r>
            <a:r>
              <a:rPr lang="en-US" sz="1100" baseline="0" dirty="0">
                <a:solidFill>
                  <a:schemeClr val="bg1"/>
                </a:solidFill>
              </a:rPr>
              <a:t> Terms of Use </a:t>
            </a:r>
            <a:r>
              <a:rPr lang="en-US" sz="1100" dirty="0">
                <a:solidFill>
                  <a:schemeClr val="bg1"/>
                </a:solidFill>
              </a:rPr>
              <a:t>•</a:t>
            </a:r>
            <a:r>
              <a:rPr lang="en-US" sz="1100" baseline="0" dirty="0">
                <a:solidFill>
                  <a:schemeClr val="bg1"/>
                </a:solidFill>
              </a:rPr>
              <a:t> Contact Us</a:t>
            </a:r>
            <a:endParaRPr lang="en-US" sz="11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821010" y="35170"/>
            <a:ext cx="1696420" cy="338554"/>
            <a:chOff x="9821010" y="35170"/>
            <a:chExt cx="1696420" cy="338554"/>
          </a:xfrm>
        </p:grpSpPr>
        <p:sp>
          <p:nvSpPr>
            <p:cNvPr id="13" name="Rectangle 12"/>
            <p:cNvSpPr/>
            <p:nvPr/>
          </p:nvSpPr>
          <p:spPr>
            <a:xfrm>
              <a:off x="9821010" y="35170"/>
              <a:ext cx="16964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Student</a:t>
              </a:r>
              <a:r>
                <a:rPr lang="en-US" sz="1600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|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9930" y="96716"/>
              <a:ext cx="180709" cy="201264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07" y="-14636"/>
            <a:ext cx="360157" cy="43951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Salaries Near Tucson</a:t>
            </a:r>
            <a:endParaRPr lang="en-US" sz="2400" b="1" u="sng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52553" y="1086329"/>
            <a:ext cx="53349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Based on my current skills: $45,156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98" t="-5352" r="-18483" b="-16058"/>
          <a:stretch/>
        </p:blipFill>
        <p:spPr>
          <a:xfrm>
            <a:off x="2688119" y="1131456"/>
            <a:ext cx="368218" cy="371410"/>
          </a:xfrm>
          <a:prstGeom prst="ellipse">
            <a:avLst/>
          </a:prstGeom>
          <a:ln w="19050">
            <a:solidFill>
              <a:schemeClr val="bg1"/>
            </a:solidFill>
          </a:ln>
        </p:spPr>
      </p:pic>
      <p:sp>
        <p:nvSpPr>
          <p:cNvPr id="48" name="Rounded Rectangle 47"/>
          <p:cNvSpPr/>
          <p:nvPr/>
        </p:nvSpPr>
        <p:spPr>
          <a:xfrm>
            <a:off x="7788665" y="1131456"/>
            <a:ext cx="1397610" cy="367330"/>
          </a:xfrm>
          <a:prstGeom prst="roundRect">
            <a:avLst>
              <a:gd name="adj" fmla="val 0"/>
            </a:avLst>
          </a:prstGeom>
          <a:solidFill>
            <a:srgbClr val="4F81BD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Edit My Skills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044770175"/>
              </p:ext>
            </p:extLst>
          </p:nvPr>
        </p:nvGraphicFramePr>
        <p:xfrm>
          <a:off x="-1" y="1743698"/>
          <a:ext cx="12192001" cy="482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2" name="Rectangular Callout 21"/>
          <p:cNvSpPr/>
          <p:nvPr/>
        </p:nvSpPr>
        <p:spPr>
          <a:xfrm>
            <a:off x="8840455" y="2911366"/>
            <a:ext cx="1579475" cy="553714"/>
          </a:xfrm>
          <a:prstGeom prst="wedgeRectCallout">
            <a:avLst>
              <a:gd name="adj1" fmla="val 21231"/>
              <a:gd name="adj2" fmla="val 95201"/>
            </a:avLst>
          </a:prstGeom>
          <a:solidFill>
            <a:srgbClr val="000000">
              <a:alpha val="50196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lvl="0" algn="ctr">
              <a:spcAft>
                <a:spcPts val="600"/>
              </a:spcAft>
              <a:defRPr/>
            </a:pPr>
            <a:r>
              <a:rPr lang="en-US" sz="1200" kern="0" dirty="0">
                <a:solidFill>
                  <a:schemeClr val="bg1"/>
                </a:solidFill>
                <a:latin typeface="Calibri" panose="020F0502020204030204"/>
                <a:sym typeface="Wingdings" panose="05000000000000000000" pitchFamily="2" charset="2"/>
              </a:rPr>
              <a:t>Welder and </a:t>
            </a:r>
            <a:r>
              <a:rPr lang="en-US" sz="1200" kern="0" dirty="0" err="1">
                <a:solidFill>
                  <a:schemeClr val="bg1"/>
                </a:solidFill>
                <a:latin typeface="Calibri" panose="020F0502020204030204"/>
                <a:sym typeface="Wingdings" panose="05000000000000000000" pitchFamily="2" charset="2"/>
              </a:rPr>
              <a:t>Brazer</a:t>
            </a:r>
            <a:br>
              <a:rPr lang="en-US" sz="1200" kern="0" dirty="0">
                <a:solidFill>
                  <a:schemeClr val="bg1"/>
                </a:solidFill>
                <a:latin typeface="Calibri" panose="020F0502020204030204"/>
                <a:sym typeface="Wingdings" panose="05000000000000000000" pitchFamily="2" charset="2"/>
              </a:rPr>
            </a:br>
            <a:r>
              <a:rPr kumimoji="0" lang="en-US" sz="1200" b="0" i="0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sym typeface="Wingdings" panose="05000000000000000000" pitchFamily="2" charset="2"/>
              </a:rPr>
              <a:t>$39,640</a:t>
            </a:r>
          </a:p>
        </p:txBody>
      </p:sp>
      <p:sp>
        <p:nvSpPr>
          <p:cNvPr id="24" name="Rectangular Callout 23"/>
          <p:cNvSpPr/>
          <p:nvPr/>
        </p:nvSpPr>
        <p:spPr>
          <a:xfrm>
            <a:off x="3684726" y="1820600"/>
            <a:ext cx="1686061" cy="518400"/>
          </a:xfrm>
          <a:prstGeom prst="wedgeRectCallout">
            <a:avLst>
              <a:gd name="adj1" fmla="val 21231"/>
              <a:gd name="adj2" fmla="val 95201"/>
            </a:avLst>
          </a:prstGeom>
          <a:solidFill>
            <a:srgbClr val="000000">
              <a:alpha val="50196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lvl="0" algn="ctr">
              <a:spcAft>
                <a:spcPts val="600"/>
              </a:spcAft>
              <a:defRPr/>
            </a:pPr>
            <a:r>
              <a:rPr lang="en-US" sz="1200" kern="0" dirty="0">
                <a:solidFill>
                  <a:schemeClr val="bg1"/>
                </a:solidFill>
                <a:sym typeface="Wingdings" panose="05000000000000000000" pitchFamily="2" charset="2"/>
              </a:rPr>
              <a:t>Additive Manufacturing Technician - $61,000</a:t>
            </a:r>
            <a:endParaRPr kumimoji="0" lang="en-US" sz="12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33973" y="5579390"/>
            <a:ext cx="4049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Size of Circles = Number of Jobs Available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262753" y="3618854"/>
            <a:ext cx="9916937" cy="309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473165" y="3295688"/>
            <a:ext cx="2088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Median Household Income ($44,600)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32039" y="1153235"/>
            <a:ext cx="2356490" cy="298295"/>
          </a:xfrm>
          <a:prstGeom prst="roundRect">
            <a:avLst>
              <a:gd name="adj" fmla="val 18247"/>
            </a:avLst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r>
              <a:rPr lang="en-US" sz="1400" kern="0" dirty="0">
                <a:solidFill>
                  <a:sysClr val="windowText" lastClr="000000"/>
                </a:solidFill>
              </a:rPr>
              <a:t>Entry Level Salary</a:t>
            </a:r>
          </a:p>
        </p:txBody>
      </p:sp>
      <p:sp>
        <p:nvSpPr>
          <p:cNvPr id="29" name="Chevron 28"/>
          <p:cNvSpPr/>
          <p:nvPr/>
        </p:nvSpPr>
        <p:spPr>
          <a:xfrm rot="5400000">
            <a:off x="11444956" y="1191944"/>
            <a:ext cx="144229" cy="191209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133" y="6044975"/>
            <a:ext cx="429466" cy="247541"/>
          </a:xfrm>
          <a:prstGeom prst="rect">
            <a:avLst/>
          </a:prstGeom>
          <a:solidFill>
            <a:srgbClr val="3C3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917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64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7679164" y="2119689"/>
            <a:ext cx="2760910" cy="1790796"/>
          </a:xfrm>
          <a:prstGeom prst="rect">
            <a:avLst/>
          </a:prstGeom>
          <a:solidFill>
            <a:srgbClr val="FFF1C5"/>
          </a:solidFill>
          <a:ln w="12700">
            <a:noFill/>
            <a:prstDash val="lg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1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Additive Manufacturing Tech</a:t>
            </a:r>
          </a:p>
          <a:p>
            <a:pPr marL="457200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Build up components from 3D digital models by depositing material in layers.</a:t>
            </a:r>
          </a:p>
          <a:p>
            <a:pPr marL="457200"/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are </a:t>
            </a:r>
            <a:r>
              <a:rPr lang="en-US" sz="1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30%</a:t>
            </a: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the way here.  </a:t>
            </a:r>
          </a:p>
          <a:p>
            <a:pPr marL="457200"/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will take about </a:t>
            </a:r>
            <a:r>
              <a:rPr lang="en-US" sz="12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40 credit hours </a:t>
            </a: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become fully qualified.</a:t>
            </a:r>
          </a:p>
        </p:txBody>
      </p:sp>
      <p:sp>
        <p:nvSpPr>
          <p:cNvPr id="82" name="Chevron 81"/>
          <p:cNvSpPr/>
          <p:nvPr/>
        </p:nvSpPr>
        <p:spPr>
          <a:xfrm>
            <a:off x="5372786" y="2109457"/>
            <a:ext cx="2690654" cy="1797658"/>
          </a:xfrm>
          <a:prstGeom prst="chevron">
            <a:avLst>
              <a:gd name="adj" fmla="val 15274"/>
            </a:avLst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403225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Basic Algebra and Trig</a:t>
            </a:r>
          </a:p>
          <a:p>
            <a:pPr marL="403225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 Systems Design</a:t>
            </a:r>
          </a:p>
          <a:p>
            <a:pPr marL="403225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Written Communication</a:t>
            </a:r>
          </a:p>
          <a:p>
            <a:pPr marL="403225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CAD/CAM</a:t>
            </a:r>
          </a:p>
        </p:txBody>
      </p:sp>
      <p:sp>
        <p:nvSpPr>
          <p:cNvPr id="30" name="Pentagon 29"/>
          <p:cNvSpPr/>
          <p:nvPr/>
        </p:nvSpPr>
        <p:spPr>
          <a:xfrm>
            <a:off x="3193777" y="2109457"/>
            <a:ext cx="2678806" cy="1797658"/>
          </a:xfrm>
          <a:prstGeom prst="homePlate">
            <a:avLst>
              <a:gd name="adj" fmla="val 14494"/>
            </a:avLst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569913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Lathe Safety </a:t>
            </a:r>
          </a:p>
          <a:p>
            <a:pPr marL="569913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Electrical Discharge</a:t>
            </a:r>
          </a:p>
          <a:p>
            <a:pPr marL="569913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Machine Tool Programming</a:t>
            </a:r>
          </a:p>
          <a:p>
            <a:pPr marL="569913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Metrology / Quality Control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821010" y="35170"/>
            <a:ext cx="1696420" cy="338554"/>
            <a:chOff x="9821010" y="35170"/>
            <a:chExt cx="1696420" cy="338554"/>
          </a:xfrm>
        </p:grpSpPr>
        <p:sp>
          <p:nvSpPr>
            <p:cNvPr id="14" name="Rectangle 13"/>
            <p:cNvSpPr/>
            <p:nvPr/>
          </p:nvSpPr>
          <p:spPr>
            <a:xfrm>
              <a:off x="9821010" y="35170"/>
              <a:ext cx="16964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b="1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Student</a:t>
              </a:r>
              <a:r>
                <a:rPr lang="en-US" sz="1600" dirty="0">
                  <a:solidFill>
                    <a:schemeClr val="bg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|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9930" y="96716"/>
              <a:ext cx="180709" cy="201264"/>
            </a:xfrm>
            <a:prstGeom prst="rect">
              <a:avLst/>
            </a:prstGeom>
          </p:spPr>
        </p:pic>
      </p:grpSp>
      <p:pic>
        <p:nvPicPr>
          <p:cNvPr id="75" name="Picture 7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07" y="-14636"/>
            <a:ext cx="360157" cy="439515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1174573" y="1754708"/>
            <a:ext cx="2070157" cy="298295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r>
              <a:rPr lang="en-US" sz="1600" b="1" kern="0" dirty="0">
                <a:solidFill>
                  <a:schemeClr val="bg1"/>
                </a:solidFill>
              </a:rPr>
              <a:t>My Relevant Skills</a:t>
            </a:r>
          </a:p>
        </p:txBody>
      </p:sp>
      <p:sp>
        <p:nvSpPr>
          <p:cNvPr id="35" name="Pentagon 34"/>
          <p:cNvSpPr/>
          <p:nvPr/>
        </p:nvSpPr>
        <p:spPr>
          <a:xfrm>
            <a:off x="875674" y="2109458"/>
            <a:ext cx="2690531" cy="1797658"/>
          </a:xfrm>
          <a:prstGeom prst="homePlate">
            <a:avLst>
              <a:gd name="adj" fmla="val 1413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Blueprint reading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Joint weld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Oxyacetylene welding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Basic cutting skills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Brazing and soldering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1377867" y="57127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Sign Out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09599" y="6568951"/>
            <a:ext cx="109728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Copyright •</a:t>
            </a:r>
            <a:r>
              <a:rPr lang="en-US" sz="1100" baseline="0" dirty="0">
                <a:solidFill>
                  <a:schemeClr val="bg1"/>
                </a:solidFill>
              </a:rPr>
              <a:t> Terms of Use </a:t>
            </a:r>
            <a:r>
              <a:rPr lang="en-US" sz="1100" dirty="0">
                <a:solidFill>
                  <a:schemeClr val="bg1"/>
                </a:solidFill>
              </a:rPr>
              <a:t>•</a:t>
            </a:r>
            <a:r>
              <a:rPr lang="en-US" sz="1100" baseline="0" dirty="0">
                <a:solidFill>
                  <a:schemeClr val="bg1"/>
                </a:solidFill>
              </a:rPr>
              <a:t> Contact Us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147409" y="76200"/>
            <a:ext cx="12113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| </a:t>
            </a:r>
            <a:r>
              <a:rPr lang="en-US" sz="1400" b="1" dirty="0">
                <a:solidFill>
                  <a:schemeClr val="bg1"/>
                </a:solidFill>
              </a:rPr>
              <a:t>Get Training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" y="424879"/>
            <a:ext cx="12192000" cy="461665"/>
          </a:xfrm>
          <a:prstGeom prst="rect">
            <a:avLst/>
          </a:prstGeom>
          <a:solidFill>
            <a:srgbClr val="4C4C4A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Get Training for </a:t>
            </a:r>
            <a:r>
              <a:rPr lang="en-US" sz="2400" b="1" u="sng" dirty="0">
                <a:solidFill>
                  <a:schemeClr val="bg1"/>
                </a:solidFill>
              </a:rPr>
              <a:t>Additive Manufacturing Technician</a:t>
            </a:r>
            <a:r>
              <a:rPr lang="en-US" sz="2400" dirty="0">
                <a:solidFill>
                  <a:schemeClr val="bg1"/>
                </a:solidFill>
              </a:rPr>
              <a:t> near </a:t>
            </a:r>
            <a:r>
              <a:rPr lang="en-US" sz="2400" b="1" u="sng" dirty="0">
                <a:solidFill>
                  <a:schemeClr val="bg1"/>
                </a:solidFill>
              </a:rPr>
              <a:t>Tucson, AZ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226059" y="4261190"/>
            <a:ext cx="1397610" cy="367330"/>
          </a:xfrm>
          <a:prstGeom prst="roundRect">
            <a:avLst>
              <a:gd name="adj" fmla="val 0"/>
            </a:avLst>
          </a:prstGeom>
          <a:solidFill>
            <a:srgbClr val="8AAC46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Evaluate My Skills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353405" y="4228320"/>
            <a:ext cx="1832492" cy="370814"/>
          </a:xfrm>
          <a:prstGeom prst="roundRect">
            <a:avLst>
              <a:gd name="adj" fmla="val 0"/>
            </a:avLst>
          </a:prstGeom>
          <a:solidFill>
            <a:srgbClr val="8AAC46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Connect with employees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711845" y="1417438"/>
            <a:ext cx="2004067" cy="29829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lvl="0" algn="ctr"/>
            <a:r>
              <a:rPr lang="en-US" sz="1600" b="1" kern="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+ </a:t>
            </a:r>
            <a:r>
              <a:rPr lang="en-US" sz="1600" b="1" kern="0" dirty="0">
                <a:solidFill>
                  <a:schemeClr val="bg1"/>
                </a:solidFill>
              </a:rPr>
              <a:t>Associate Degree</a:t>
            </a:r>
            <a:endParaRPr lang="en-US" sz="1200" kern="0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354514" y="1429421"/>
            <a:ext cx="2357331" cy="29829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lvl="0" algn="ctr"/>
            <a:r>
              <a:rPr lang="en-US" sz="1600" b="1" kern="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+ </a:t>
            </a:r>
            <a:r>
              <a:rPr lang="en-US" sz="1600" b="1" kern="0" dirty="0">
                <a:solidFill>
                  <a:schemeClr val="bg1"/>
                </a:solidFill>
              </a:rPr>
              <a:t>Certificate</a:t>
            </a:r>
            <a:endParaRPr lang="en-US" sz="1200" kern="0" dirty="0">
              <a:solidFill>
                <a:schemeClr val="bg1"/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7764061" y="1746402"/>
            <a:ext cx="2655870" cy="281605"/>
          </a:xfrm>
          <a:prstGeom prst="roundRect">
            <a:avLst>
              <a:gd name="adj" fmla="val 18247"/>
            </a:avLst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r>
              <a:rPr lang="en-US" sz="1400" kern="0" dirty="0">
                <a:solidFill>
                  <a:sysClr val="windowText" lastClr="000000"/>
                </a:solidFill>
              </a:rPr>
              <a:t>Select a job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61108" y="4231804"/>
            <a:ext cx="1397610" cy="367330"/>
          </a:xfrm>
          <a:prstGeom prst="roundRect">
            <a:avLst>
              <a:gd name="adj" fmla="val 0"/>
            </a:avLst>
          </a:prstGeom>
          <a:solidFill>
            <a:srgbClr val="8AAC46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Find Training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09448" y="1752432"/>
            <a:ext cx="517460" cy="502586"/>
            <a:chOff x="629949" y="1826013"/>
            <a:chExt cx="517460" cy="502586"/>
          </a:xfrm>
        </p:grpSpPr>
        <p:sp>
          <p:nvSpPr>
            <p:cNvPr id="85" name="Oval 84"/>
            <p:cNvSpPr/>
            <p:nvPr/>
          </p:nvSpPr>
          <p:spPr>
            <a:xfrm>
              <a:off x="629949" y="1826013"/>
              <a:ext cx="517460" cy="502586"/>
            </a:xfrm>
            <a:prstGeom prst="ellipse">
              <a:avLst/>
            </a:prstGeom>
            <a:solidFill>
              <a:schemeClr val="bg1"/>
            </a:solidFill>
            <a:ln w="57150">
              <a:noFill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092" y="1920728"/>
              <a:ext cx="281174" cy="313157"/>
            </a:xfrm>
            <a:prstGeom prst="rect">
              <a:avLst/>
            </a:prstGeom>
          </p:spPr>
        </p:pic>
      </p:grpSp>
      <p:sp>
        <p:nvSpPr>
          <p:cNvPr id="28" name="Rounded Rectangle 27"/>
          <p:cNvSpPr/>
          <p:nvPr/>
        </p:nvSpPr>
        <p:spPr>
          <a:xfrm>
            <a:off x="1226059" y="3934107"/>
            <a:ext cx="2018671" cy="454873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lvl="0"/>
            <a:r>
              <a:rPr lang="en-US" sz="1200" kern="0" dirty="0">
                <a:solidFill>
                  <a:prstClr val="white"/>
                </a:solidFill>
              </a:rPr>
              <a:t>Current Value: </a:t>
            </a:r>
            <a:r>
              <a:rPr lang="en-US" sz="1200" b="1" kern="0" dirty="0">
                <a:solidFill>
                  <a:prstClr val="white"/>
                </a:solidFill>
              </a:rPr>
              <a:t>$45,156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675097" y="3934107"/>
            <a:ext cx="2004067" cy="2970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lvl="0" algn="ctr"/>
            <a:r>
              <a:rPr lang="en-US" sz="1200" kern="0" dirty="0">
                <a:solidFill>
                  <a:prstClr val="white"/>
                </a:solidFill>
              </a:rPr>
              <a:t>New Value: </a:t>
            </a:r>
            <a:r>
              <a:rPr lang="en-US" sz="1200" b="1" kern="0" dirty="0">
                <a:solidFill>
                  <a:prstClr val="white"/>
                </a:solidFill>
              </a:rPr>
              <a:t>$65,897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317765" y="3934107"/>
            <a:ext cx="2357331" cy="2970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lvl="0" algn="ctr"/>
            <a:r>
              <a:rPr lang="en-US" sz="1200" kern="0" dirty="0">
                <a:solidFill>
                  <a:schemeClr val="bg1"/>
                </a:solidFill>
              </a:rPr>
              <a:t>New Value: </a:t>
            </a:r>
            <a:r>
              <a:rPr lang="en-US" sz="1200" b="1" kern="0" dirty="0">
                <a:solidFill>
                  <a:schemeClr val="bg1"/>
                </a:solidFill>
              </a:rPr>
              <a:t>$53,238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019308" y="4231804"/>
            <a:ext cx="1397610" cy="367330"/>
          </a:xfrm>
          <a:prstGeom prst="roundRect">
            <a:avLst>
              <a:gd name="adj" fmla="val 0"/>
            </a:avLst>
          </a:prstGeom>
          <a:solidFill>
            <a:srgbClr val="8AAC46"/>
          </a:solidFill>
          <a:ln w="31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Find Training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871" y="4288856"/>
            <a:ext cx="1236684" cy="1236684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7532556" y="4420092"/>
            <a:ext cx="631636" cy="631636"/>
          </a:xfrm>
          <a:prstGeom prst="ellipse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7532556" y="4420092"/>
            <a:ext cx="631636" cy="631636"/>
          </a:xfrm>
          <a:prstGeom prst="ellipse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hevron 1"/>
          <p:cNvSpPr/>
          <p:nvPr/>
        </p:nvSpPr>
        <p:spPr>
          <a:xfrm rot="5400000">
            <a:off x="10157570" y="1817587"/>
            <a:ext cx="144229" cy="191209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277508" y="3934107"/>
            <a:ext cx="2004067" cy="2970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lvl="0" algn="ctr"/>
            <a:r>
              <a:rPr lang="en-US" sz="1200" kern="0" dirty="0">
                <a:solidFill>
                  <a:prstClr val="white"/>
                </a:solidFill>
              </a:rPr>
              <a:t>Market Salary </a:t>
            </a:r>
            <a:r>
              <a:rPr lang="en-US" sz="1200" b="1" kern="0" dirty="0">
                <a:solidFill>
                  <a:prstClr val="white"/>
                </a:solidFill>
              </a:rPr>
              <a:t>$61,000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259872" y="1729712"/>
            <a:ext cx="2356490" cy="298295"/>
          </a:xfrm>
          <a:prstGeom prst="roundRect">
            <a:avLst>
              <a:gd name="adj" fmla="val 18247"/>
            </a:avLst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r>
              <a:rPr lang="en-US" sz="1400" kern="0" dirty="0">
                <a:solidFill>
                  <a:sysClr val="windowText" lastClr="000000"/>
                </a:solidFill>
              </a:rPr>
              <a:t>Machine Tool Tech</a:t>
            </a:r>
          </a:p>
        </p:txBody>
      </p:sp>
      <p:sp>
        <p:nvSpPr>
          <p:cNvPr id="48" name="Chevron 47"/>
          <p:cNvSpPr/>
          <p:nvPr/>
        </p:nvSpPr>
        <p:spPr>
          <a:xfrm rot="5400000">
            <a:off x="5372789" y="1768421"/>
            <a:ext cx="144229" cy="191209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5631097" y="1737818"/>
            <a:ext cx="2118229" cy="290189"/>
          </a:xfrm>
          <a:prstGeom prst="roundRect">
            <a:avLst>
              <a:gd name="adj" fmla="val 18247"/>
            </a:avLst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r>
              <a:rPr lang="en-US" sz="1400" kern="0" dirty="0">
                <a:solidFill>
                  <a:sysClr val="windowText" lastClr="000000"/>
                </a:solidFill>
              </a:rPr>
              <a:t>Mechatronics</a:t>
            </a:r>
          </a:p>
        </p:txBody>
      </p:sp>
      <p:sp>
        <p:nvSpPr>
          <p:cNvPr id="51" name="Chevron 50"/>
          <p:cNvSpPr/>
          <p:nvPr/>
        </p:nvSpPr>
        <p:spPr>
          <a:xfrm rot="5400000">
            <a:off x="7491346" y="1776527"/>
            <a:ext cx="144229" cy="191209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616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42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Elbow Connector 28"/>
          <p:cNvCxnSpPr>
            <a:stCxn id="40" idx="1"/>
          </p:cNvCxnSpPr>
          <p:nvPr/>
        </p:nvCxnSpPr>
        <p:spPr>
          <a:xfrm rot="16200000" flipH="1">
            <a:off x="3432520" y="2205583"/>
            <a:ext cx="705312" cy="726612"/>
          </a:xfrm>
          <a:prstGeom prst="bentConnector2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endCxn id="43" idx="2"/>
          </p:cNvCxnSpPr>
          <p:nvPr/>
        </p:nvCxnSpPr>
        <p:spPr>
          <a:xfrm flipV="1">
            <a:off x="7619893" y="1843816"/>
            <a:ext cx="759866" cy="617572"/>
          </a:xfrm>
          <a:prstGeom prst="bentConnector3">
            <a:avLst>
              <a:gd name="adj1" fmla="val 6031"/>
            </a:avLst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43" idx="1"/>
          </p:cNvCxnSpPr>
          <p:nvPr/>
        </p:nvCxnSpPr>
        <p:spPr>
          <a:xfrm rot="5400000">
            <a:off x="8270688" y="2111133"/>
            <a:ext cx="615667" cy="825866"/>
          </a:xfrm>
          <a:prstGeom prst="bentConnector2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33" idx="2"/>
            <a:endCxn id="50" idx="1"/>
          </p:cNvCxnSpPr>
          <p:nvPr/>
        </p:nvCxnSpPr>
        <p:spPr>
          <a:xfrm rot="10800000">
            <a:off x="5463433" y="5029495"/>
            <a:ext cx="73275" cy="1123372"/>
          </a:xfrm>
          <a:prstGeom prst="bentConnector3">
            <a:avLst>
              <a:gd name="adj1" fmla="val 555965"/>
            </a:avLst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40" idx="0"/>
          </p:cNvCxnSpPr>
          <p:nvPr/>
        </p:nvCxnSpPr>
        <p:spPr>
          <a:xfrm>
            <a:off x="4033564" y="1843816"/>
            <a:ext cx="631265" cy="543354"/>
          </a:xfrm>
          <a:prstGeom prst="bentConnector3">
            <a:avLst>
              <a:gd name="adj1" fmla="val 98748"/>
            </a:avLst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4125125" y="2353456"/>
            <a:ext cx="1427338" cy="1035497"/>
          </a:xfrm>
          <a:prstGeom prst="roundRect">
            <a:avLst>
              <a:gd name="adj" fmla="val 940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Open 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Jobs</a:t>
            </a:r>
          </a:p>
        </p:txBody>
      </p:sp>
      <p:cxnSp>
        <p:nvCxnSpPr>
          <p:cNvPr id="27" name="Elbow Connector 26"/>
          <p:cNvCxnSpPr>
            <a:stCxn id="33" idx="0"/>
            <a:endCxn id="50" idx="3"/>
          </p:cNvCxnSpPr>
          <p:nvPr/>
        </p:nvCxnSpPr>
        <p:spPr>
          <a:xfrm flipV="1">
            <a:off x="6760095" y="5029495"/>
            <a:ext cx="130675" cy="1123372"/>
          </a:xfrm>
          <a:prstGeom prst="bentConnector3">
            <a:avLst>
              <a:gd name="adj1" fmla="val 342222"/>
            </a:avLst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5536707" y="5780449"/>
            <a:ext cx="1223388" cy="744835"/>
            <a:chOff x="1837535" y="1952051"/>
            <a:chExt cx="1223388" cy="744835"/>
          </a:xfrm>
          <a:effectLst/>
        </p:grpSpPr>
        <p:sp>
          <p:nvSpPr>
            <p:cNvPr id="33" name="Round Same Side Corner Rectangle 32"/>
            <p:cNvSpPr/>
            <p:nvPr/>
          </p:nvSpPr>
          <p:spPr>
            <a:xfrm>
              <a:off x="1837535" y="1952051"/>
              <a:ext cx="1223388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Individual</a:t>
              </a: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5078" y="2032222"/>
              <a:ext cx="308303" cy="343370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2810175" y="1471398"/>
            <a:ext cx="1223389" cy="744835"/>
            <a:chOff x="7468115" y="1952051"/>
            <a:chExt cx="1223389" cy="744835"/>
          </a:xfrm>
          <a:effectLst/>
        </p:grpSpPr>
        <p:sp>
          <p:nvSpPr>
            <p:cNvPr id="40" name="Round Same Side Corner Rectangle 39"/>
            <p:cNvSpPr/>
            <p:nvPr/>
          </p:nvSpPr>
          <p:spPr>
            <a:xfrm>
              <a:off x="7468115" y="1952051"/>
              <a:ext cx="1223389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Employer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2286" y="2036904"/>
              <a:ext cx="396626" cy="332466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8379759" y="1471398"/>
            <a:ext cx="1223390" cy="744835"/>
            <a:chOff x="5591254" y="1948311"/>
            <a:chExt cx="1223390" cy="744835"/>
          </a:xfrm>
          <a:effectLst/>
        </p:grpSpPr>
        <p:sp>
          <p:nvSpPr>
            <p:cNvPr id="43" name="Round Same Side Corner Rectangle 42"/>
            <p:cNvSpPr/>
            <p:nvPr/>
          </p:nvSpPr>
          <p:spPr>
            <a:xfrm>
              <a:off x="5591254" y="1948311"/>
              <a:ext cx="1223390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College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4436" y="2047434"/>
              <a:ext cx="377027" cy="334993"/>
            </a:xfrm>
            <a:prstGeom prst="rect">
              <a:avLst/>
            </a:prstGeom>
          </p:spPr>
        </p:pic>
      </p:grpSp>
      <p:sp>
        <p:nvSpPr>
          <p:cNvPr id="50" name="Rounded Rectangle 49"/>
          <p:cNvSpPr/>
          <p:nvPr/>
        </p:nvSpPr>
        <p:spPr>
          <a:xfrm>
            <a:off x="5463432" y="4511746"/>
            <a:ext cx="1427338" cy="1035497"/>
          </a:xfrm>
          <a:prstGeom prst="roundRect">
            <a:avLst>
              <a:gd name="adj" fmla="val 9409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Job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Seeker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760095" y="2353456"/>
            <a:ext cx="1427338" cy="1035497"/>
          </a:xfrm>
          <a:prstGeom prst="roundRect">
            <a:avLst>
              <a:gd name="adj" fmla="val 9409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Available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Training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7898" y="3459834"/>
            <a:ext cx="31898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Stakeholders in the training-job cycle are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connected and communicating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6629" y="2524123"/>
            <a:ext cx="1322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Strong Signal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183905" y="1481458"/>
            <a:ext cx="1167892" cy="1009280"/>
            <a:chOff x="340163" y="657733"/>
            <a:chExt cx="1167892" cy="1009280"/>
          </a:xfrm>
        </p:grpSpPr>
        <p:sp>
          <p:nvSpPr>
            <p:cNvPr id="52" name="Rectangle 51"/>
            <p:cNvSpPr/>
            <p:nvPr/>
          </p:nvSpPr>
          <p:spPr>
            <a:xfrm>
              <a:off x="340163" y="657733"/>
              <a:ext cx="1167892" cy="10092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3" name="Straight Connector 52"/>
            <p:cNvCxnSpPr/>
            <p:nvPr/>
          </p:nvCxnSpPr>
          <p:spPr>
            <a:xfrm flipH="1">
              <a:off x="797334" y="1178640"/>
              <a:ext cx="1010" cy="313936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672567" y="1322000"/>
              <a:ext cx="1539" cy="168434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927163" y="1089247"/>
              <a:ext cx="4983" cy="404848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1058836" y="956064"/>
              <a:ext cx="4983" cy="538031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1195907" y="804939"/>
              <a:ext cx="0" cy="688108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Straight Arrow Connector 3"/>
          <p:cNvCxnSpPr/>
          <p:nvPr/>
        </p:nvCxnSpPr>
        <p:spPr>
          <a:xfrm>
            <a:off x="5552463" y="3139528"/>
            <a:ext cx="1207632" cy="0"/>
          </a:xfrm>
          <a:prstGeom prst="straightConnector1">
            <a:avLst/>
          </a:prstGeom>
          <a:ln w="82550">
            <a:headEnd type="none" w="med" len="med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endCxn id="50" idx="0"/>
          </p:cNvCxnSpPr>
          <p:nvPr/>
        </p:nvCxnSpPr>
        <p:spPr>
          <a:xfrm flipH="1">
            <a:off x="6177101" y="3395053"/>
            <a:ext cx="713669" cy="1116693"/>
          </a:xfrm>
          <a:prstGeom prst="straightConnector1">
            <a:avLst/>
          </a:prstGeom>
          <a:ln w="82550">
            <a:headEnd type="none" w="med" len="med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 flipV="1">
            <a:off x="5500070" y="3324300"/>
            <a:ext cx="623777" cy="1181346"/>
          </a:xfrm>
          <a:prstGeom prst="straightConnector1">
            <a:avLst/>
          </a:prstGeom>
          <a:ln w="82550">
            <a:headEnd type="none" w="med" len="med"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Result: Effective Signaling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002131" y="3459834"/>
            <a:ext cx="31898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Stakeholders in the training-job cycle are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meeting future rather than past needs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966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Drivers of Market Adoption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16379"/>
            <a:ext cx="11357113" cy="46345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Employers</a:t>
            </a:r>
            <a:r>
              <a:rPr lang="en-US" dirty="0"/>
              <a:t>: </a:t>
            </a:r>
          </a:p>
          <a:p>
            <a:r>
              <a:rPr lang="en-US" sz="2400" dirty="0"/>
              <a:t>Large businesses: Mission-critical impact on local talent supply</a:t>
            </a:r>
          </a:p>
          <a:p>
            <a:r>
              <a:rPr lang="en-US" sz="2400" dirty="0"/>
              <a:t>Small businesses: Previously unavailable connection with talent pipeline</a:t>
            </a:r>
          </a:p>
          <a:p>
            <a:pPr marL="0" indent="0">
              <a:buNone/>
            </a:pPr>
            <a:r>
              <a:rPr lang="en-US" b="1" dirty="0"/>
              <a:t>Colleges</a:t>
            </a:r>
            <a:r>
              <a:rPr lang="en-US" dirty="0"/>
              <a:t>: </a:t>
            </a:r>
          </a:p>
          <a:p>
            <a:r>
              <a:rPr lang="en-US" sz="2400" dirty="0"/>
              <a:t>Higher rate of return for dollars invested in programs</a:t>
            </a:r>
          </a:p>
          <a:p>
            <a:r>
              <a:rPr lang="en-US" sz="2400" dirty="0"/>
              <a:t>Better recruitment and career services tools</a:t>
            </a:r>
          </a:p>
          <a:p>
            <a:pPr marL="0" indent="0">
              <a:buNone/>
            </a:pPr>
            <a:r>
              <a:rPr lang="en-US" b="1" dirty="0"/>
              <a:t>Job Seekers</a:t>
            </a:r>
            <a:r>
              <a:rPr lang="en-US" dirty="0"/>
              <a:t>:</a:t>
            </a:r>
          </a:p>
          <a:p>
            <a:r>
              <a:rPr lang="en-US" sz="2400" dirty="0"/>
              <a:t>Shortest path between training and desired employment</a:t>
            </a:r>
          </a:p>
          <a:p>
            <a:r>
              <a:rPr lang="en-US" sz="2400" dirty="0"/>
              <a:t>Personal connection with employer mentors and career advisors</a:t>
            </a:r>
          </a:p>
          <a:p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795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 Proposal: Approximately 9 Months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1199503"/>
            <a:ext cx="5682916" cy="332437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Next Steps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Tucson launch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Fundraising for national launch</a:t>
            </a:r>
          </a:p>
          <a:p>
            <a:r>
              <a:rPr lang="en-US" dirty="0"/>
              <a:t>Pima return on license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10% of first $1.5M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7% of net sales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62001" y="1199502"/>
            <a:ext cx="5682916" cy="5233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Pilot Initiation ($50,000)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Participant recruitment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Pima preparation</a:t>
            </a:r>
          </a:p>
          <a:p>
            <a:r>
              <a:rPr lang="en-US" dirty="0"/>
              <a:t>Pilot Development ($350,000)</a:t>
            </a:r>
          </a:p>
          <a:p>
            <a:r>
              <a:rPr lang="en-US" dirty="0"/>
              <a:t>Pilot Execution ($250,000)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Pima integration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Employer integration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Testing and evaluation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9288381" y="4319337"/>
            <a:ext cx="2719136" cy="2113546"/>
            <a:chOff x="8049127" y="4319338"/>
            <a:chExt cx="2719136" cy="2113546"/>
          </a:xfrm>
        </p:grpSpPr>
        <p:sp>
          <p:nvSpPr>
            <p:cNvPr id="5" name="Rectangle 4"/>
            <p:cNvSpPr/>
            <p:nvPr/>
          </p:nvSpPr>
          <p:spPr>
            <a:xfrm>
              <a:off x="8049127" y="6172200"/>
              <a:ext cx="806116" cy="260683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Spec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8855243" y="5510464"/>
              <a:ext cx="806116" cy="92242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Pilot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9661359" y="4319338"/>
              <a:ext cx="1106904" cy="21135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Product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06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sosceles Triangle 44"/>
          <p:cNvSpPr/>
          <p:nvPr/>
        </p:nvSpPr>
        <p:spPr>
          <a:xfrm rot="10800000">
            <a:off x="5136671" y="2602633"/>
            <a:ext cx="1733725" cy="1518127"/>
          </a:xfrm>
          <a:prstGeom prst="triangle">
            <a:avLst/>
          </a:prstGeom>
          <a:noFill/>
          <a:ln w="57150">
            <a:solidFill>
              <a:schemeClr val="accent6"/>
            </a:solidFill>
            <a:prstDash val="sysDash"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6600" b="1" dirty="0">
              <a:solidFill>
                <a:schemeClr val="tx1"/>
              </a:solidFill>
            </a:endParaRPr>
          </a:p>
        </p:txBody>
      </p:sp>
      <p:cxnSp>
        <p:nvCxnSpPr>
          <p:cNvPr id="29" name="Elbow Connector 28"/>
          <p:cNvCxnSpPr>
            <a:stCxn id="40" idx="1"/>
          </p:cNvCxnSpPr>
          <p:nvPr/>
        </p:nvCxnSpPr>
        <p:spPr>
          <a:xfrm rot="16200000" flipH="1">
            <a:off x="3281518" y="1668687"/>
            <a:ext cx="705312" cy="726612"/>
          </a:xfrm>
          <a:prstGeom prst="bentConnector2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endCxn id="43" idx="2"/>
          </p:cNvCxnSpPr>
          <p:nvPr/>
        </p:nvCxnSpPr>
        <p:spPr>
          <a:xfrm flipV="1">
            <a:off x="7468891" y="1306920"/>
            <a:ext cx="759866" cy="617572"/>
          </a:xfrm>
          <a:prstGeom prst="bentConnector3">
            <a:avLst>
              <a:gd name="adj1" fmla="val 6031"/>
            </a:avLst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43" idx="1"/>
          </p:cNvCxnSpPr>
          <p:nvPr/>
        </p:nvCxnSpPr>
        <p:spPr>
          <a:xfrm rot="5400000">
            <a:off x="8119686" y="1574237"/>
            <a:ext cx="615667" cy="825866"/>
          </a:xfrm>
          <a:prstGeom prst="bentConnector2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33" idx="2"/>
            <a:endCxn id="50" idx="1"/>
          </p:cNvCxnSpPr>
          <p:nvPr/>
        </p:nvCxnSpPr>
        <p:spPr>
          <a:xfrm rot="10800000">
            <a:off x="5312431" y="4492599"/>
            <a:ext cx="73275" cy="1123372"/>
          </a:xfrm>
          <a:prstGeom prst="bentConnector3">
            <a:avLst>
              <a:gd name="adj1" fmla="val 555965"/>
            </a:avLst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40" idx="0"/>
          </p:cNvCxnSpPr>
          <p:nvPr/>
        </p:nvCxnSpPr>
        <p:spPr>
          <a:xfrm>
            <a:off x="3882562" y="1306920"/>
            <a:ext cx="631265" cy="543354"/>
          </a:xfrm>
          <a:prstGeom prst="bentConnector3">
            <a:avLst>
              <a:gd name="adj1" fmla="val 98748"/>
            </a:avLst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974123" y="1816560"/>
            <a:ext cx="1427338" cy="1035497"/>
          </a:xfrm>
          <a:prstGeom prst="roundRect">
            <a:avLst>
              <a:gd name="adj" fmla="val 940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Open 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Jobs</a:t>
            </a:r>
          </a:p>
        </p:txBody>
      </p:sp>
      <p:cxnSp>
        <p:nvCxnSpPr>
          <p:cNvPr id="27" name="Elbow Connector 26"/>
          <p:cNvCxnSpPr>
            <a:stCxn id="33" idx="0"/>
            <a:endCxn id="50" idx="3"/>
          </p:cNvCxnSpPr>
          <p:nvPr/>
        </p:nvCxnSpPr>
        <p:spPr>
          <a:xfrm flipV="1">
            <a:off x="6609093" y="4492599"/>
            <a:ext cx="130675" cy="1123372"/>
          </a:xfrm>
          <a:prstGeom prst="bentConnector3">
            <a:avLst>
              <a:gd name="adj1" fmla="val 342222"/>
            </a:avLst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5385705" y="5243553"/>
            <a:ext cx="1223388" cy="744835"/>
            <a:chOff x="1837535" y="1952051"/>
            <a:chExt cx="1223388" cy="744835"/>
          </a:xfrm>
          <a:effectLst/>
        </p:grpSpPr>
        <p:sp>
          <p:nvSpPr>
            <p:cNvPr id="33" name="Round Same Side Corner Rectangle 32"/>
            <p:cNvSpPr/>
            <p:nvPr/>
          </p:nvSpPr>
          <p:spPr>
            <a:xfrm>
              <a:off x="1837535" y="1952051"/>
              <a:ext cx="1223388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Individual</a:t>
              </a: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5078" y="2032222"/>
              <a:ext cx="308303" cy="343370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2659173" y="934502"/>
            <a:ext cx="1223389" cy="744835"/>
            <a:chOff x="7468115" y="1952051"/>
            <a:chExt cx="1223389" cy="744835"/>
          </a:xfrm>
          <a:effectLst/>
        </p:grpSpPr>
        <p:sp>
          <p:nvSpPr>
            <p:cNvPr id="40" name="Round Same Side Corner Rectangle 39"/>
            <p:cNvSpPr/>
            <p:nvPr/>
          </p:nvSpPr>
          <p:spPr>
            <a:xfrm>
              <a:off x="7468115" y="1952051"/>
              <a:ext cx="1223389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Employer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2286" y="2036904"/>
              <a:ext cx="396626" cy="332466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8228757" y="934502"/>
            <a:ext cx="1223390" cy="744835"/>
            <a:chOff x="5591254" y="1948311"/>
            <a:chExt cx="1223390" cy="744835"/>
          </a:xfrm>
          <a:effectLst/>
        </p:grpSpPr>
        <p:sp>
          <p:nvSpPr>
            <p:cNvPr id="43" name="Round Same Side Corner Rectangle 42"/>
            <p:cNvSpPr/>
            <p:nvPr/>
          </p:nvSpPr>
          <p:spPr>
            <a:xfrm>
              <a:off x="5591254" y="1948311"/>
              <a:ext cx="1223390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College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4436" y="2047434"/>
              <a:ext cx="377027" cy="334993"/>
            </a:xfrm>
            <a:prstGeom prst="rect">
              <a:avLst/>
            </a:prstGeom>
          </p:spPr>
        </p:pic>
      </p:grpSp>
      <p:sp>
        <p:nvSpPr>
          <p:cNvPr id="50" name="Rounded Rectangle 49"/>
          <p:cNvSpPr/>
          <p:nvPr/>
        </p:nvSpPr>
        <p:spPr>
          <a:xfrm>
            <a:off x="5312430" y="3974850"/>
            <a:ext cx="1427338" cy="1035497"/>
          </a:xfrm>
          <a:prstGeom prst="roundRect">
            <a:avLst>
              <a:gd name="adj" fmla="val 9409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Job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Seeker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609093" y="1816560"/>
            <a:ext cx="1427338" cy="1035497"/>
          </a:xfrm>
          <a:prstGeom prst="roundRect">
            <a:avLst>
              <a:gd name="adj" fmla="val 9409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Available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Training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505" y="2448672"/>
            <a:ext cx="2794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Current State: 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Disconnect</a:t>
            </a:r>
            <a:r>
              <a:rPr lang="en-US" sz="2400" dirty="0">
                <a:solidFill>
                  <a:srgbClr val="000000"/>
                </a:solidFill>
              </a:rPr>
              <a:t> among stakeholders in the training-job cycle.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2887" y="1700398"/>
            <a:ext cx="1322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Weak Signal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40163" y="657733"/>
            <a:ext cx="1167892" cy="1009280"/>
            <a:chOff x="340163" y="657733"/>
            <a:chExt cx="1167892" cy="1009280"/>
          </a:xfrm>
        </p:grpSpPr>
        <p:sp>
          <p:nvSpPr>
            <p:cNvPr id="21" name="Rectangle 20"/>
            <p:cNvSpPr/>
            <p:nvPr/>
          </p:nvSpPr>
          <p:spPr>
            <a:xfrm>
              <a:off x="340163" y="657733"/>
              <a:ext cx="1167892" cy="10092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1" name="Straight Connector 60"/>
            <p:cNvCxnSpPr/>
            <p:nvPr/>
          </p:nvCxnSpPr>
          <p:spPr>
            <a:xfrm flipH="1">
              <a:off x="797334" y="1178640"/>
              <a:ext cx="1010" cy="313936"/>
            </a:xfrm>
            <a:prstGeom prst="line">
              <a:avLst/>
            </a:prstGeom>
            <a:ln w="76200" cmpd="sng"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672567" y="1322000"/>
              <a:ext cx="1539" cy="168434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927163" y="1089247"/>
              <a:ext cx="4983" cy="404848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058836" y="956064"/>
              <a:ext cx="4983" cy="538031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1195907" y="804939"/>
              <a:ext cx="0" cy="688108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/>
          <p:cNvSpPr/>
          <p:nvPr/>
        </p:nvSpPr>
        <p:spPr>
          <a:xfrm>
            <a:off x="5739119" y="2566384"/>
            <a:ext cx="57740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/>
              <a:t>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534931" y="3361696"/>
            <a:ext cx="26840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problem: </a:t>
            </a:r>
          </a:p>
          <a:p>
            <a:r>
              <a:rPr lang="en-US" dirty="0"/>
              <a:t>No systematic connection between the stakeholders.</a:t>
            </a:r>
          </a:p>
          <a:p>
            <a:endParaRPr lang="en-US" dirty="0"/>
          </a:p>
          <a:p>
            <a:r>
              <a:rPr lang="en-US" b="1" dirty="0"/>
              <a:t>The result: </a:t>
            </a:r>
          </a:p>
          <a:p>
            <a:r>
              <a:rPr lang="en-US" dirty="0"/>
              <a:t>No way to systematically speed up </a:t>
            </a:r>
            <a:r>
              <a:rPr lang="en-US" b="1" i="1" dirty="0"/>
              <a:t>filling open jobs with appropriately trained jobseekers.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902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5" t="38756" r="21615" b="26307"/>
          <a:stretch/>
        </p:blipFill>
        <p:spPr>
          <a:xfrm>
            <a:off x="3156439" y="2494160"/>
            <a:ext cx="5468815" cy="18107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2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Elbow Connector 28"/>
          <p:cNvCxnSpPr>
            <a:stCxn id="40" idx="1"/>
          </p:cNvCxnSpPr>
          <p:nvPr/>
        </p:nvCxnSpPr>
        <p:spPr>
          <a:xfrm rot="16200000" flipH="1">
            <a:off x="3281518" y="1668687"/>
            <a:ext cx="705312" cy="726612"/>
          </a:xfrm>
          <a:prstGeom prst="bentConnector2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endCxn id="43" idx="2"/>
          </p:cNvCxnSpPr>
          <p:nvPr/>
        </p:nvCxnSpPr>
        <p:spPr>
          <a:xfrm flipV="1">
            <a:off x="7468891" y="1306920"/>
            <a:ext cx="759866" cy="617572"/>
          </a:xfrm>
          <a:prstGeom prst="bentConnector3">
            <a:avLst>
              <a:gd name="adj1" fmla="val 6031"/>
            </a:avLst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43" idx="1"/>
          </p:cNvCxnSpPr>
          <p:nvPr/>
        </p:nvCxnSpPr>
        <p:spPr>
          <a:xfrm rot="5400000">
            <a:off x="8119686" y="1574237"/>
            <a:ext cx="615667" cy="825866"/>
          </a:xfrm>
          <a:prstGeom prst="bentConnector2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40" idx="0"/>
          </p:cNvCxnSpPr>
          <p:nvPr/>
        </p:nvCxnSpPr>
        <p:spPr>
          <a:xfrm>
            <a:off x="3882562" y="1306920"/>
            <a:ext cx="631265" cy="543354"/>
          </a:xfrm>
          <a:prstGeom prst="bentConnector3">
            <a:avLst>
              <a:gd name="adj1" fmla="val 98748"/>
            </a:avLst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2659173" y="934502"/>
            <a:ext cx="1223389" cy="744835"/>
            <a:chOff x="7468115" y="1952051"/>
            <a:chExt cx="1223389" cy="744835"/>
          </a:xfrm>
          <a:effectLst/>
        </p:grpSpPr>
        <p:sp>
          <p:nvSpPr>
            <p:cNvPr id="40" name="Round Same Side Corner Rectangle 39"/>
            <p:cNvSpPr/>
            <p:nvPr/>
          </p:nvSpPr>
          <p:spPr>
            <a:xfrm>
              <a:off x="7468115" y="1952051"/>
              <a:ext cx="1223389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Employer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2286" y="2036904"/>
              <a:ext cx="396626" cy="332466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8228757" y="934502"/>
            <a:ext cx="1223390" cy="744835"/>
            <a:chOff x="5591254" y="1948311"/>
            <a:chExt cx="1223390" cy="744835"/>
          </a:xfrm>
          <a:effectLst/>
        </p:grpSpPr>
        <p:sp>
          <p:nvSpPr>
            <p:cNvPr id="43" name="Round Same Side Corner Rectangle 42"/>
            <p:cNvSpPr/>
            <p:nvPr/>
          </p:nvSpPr>
          <p:spPr>
            <a:xfrm>
              <a:off x="5591254" y="1948311"/>
              <a:ext cx="1223390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College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4436" y="2047434"/>
              <a:ext cx="377027" cy="334993"/>
            </a:xfrm>
            <a:prstGeom prst="rect">
              <a:avLst/>
            </a:prstGeom>
          </p:spPr>
        </p:pic>
      </p:grpSp>
      <p:sp>
        <p:nvSpPr>
          <p:cNvPr id="59" name="Rounded Rectangle 58"/>
          <p:cNvSpPr/>
          <p:nvPr/>
        </p:nvSpPr>
        <p:spPr>
          <a:xfrm>
            <a:off x="3974122" y="1816559"/>
            <a:ext cx="4063181" cy="3185651"/>
          </a:xfrm>
          <a:prstGeom prst="roundRect">
            <a:avLst>
              <a:gd name="adj" fmla="val 9409"/>
            </a:avLst>
          </a:prstGeom>
          <a:solidFill>
            <a:srgbClr val="F1AE2B"/>
          </a:solidFill>
          <a:ln>
            <a:noFill/>
          </a:ln>
          <a:effectLst>
            <a:outerShdw blurRad="38100" dist="38100" dir="5400000" sx="102000" sy="102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4285594" y="2143306"/>
            <a:ext cx="3411068" cy="2505848"/>
          </a:xfrm>
          <a:prstGeom prst="roundRect">
            <a:avLst>
              <a:gd name="adj" fmla="val 7335"/>
            </a:avLst>
          </a:prstGeom>
          <a:solidFill>
            <a:srgbClr val="F8D590"/>
          </a:solidFill>
          <a:ln>
            <a:noFill/>
          </a:ln>
          <a:effectLst>
            <a:innerShdw blurRad="114300">
              <a:prstClr val="black">
                <a:alpha val="37000"/>
              </a:prstClr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300912" y="1805503"/>
            <a:ext cx="3395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Stakeholder Data Exchange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300912" y="4617623"/>
            <a:ext cx="3395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Stakeholder Apps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324078" y="3635219"/>
            <a:ext cx="3320034" cy="894976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Skills-Based Training</a:t>
            </a:r>
          </a:p>
          <a:p>
            <a:pPr algn="ctr"/>
            <a:r>
              <a:rPr lang="en-US" sz="1400" dirty="0"/>
              <a:t>Models competencies as a currency. Analyzes jobs based on competencies.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4486904" y="2177377"/>
            <a:ext cx="2981988" cy="885483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Talent Supply Chain</a:t>
            </a:r>
          </a:p>
          <a:p>
            <a:pPr algn="ctr"/>
            <a:r>
              <a:rPr lang="en-US" sz="1400" dirty="0"/>
              <a:t>College to employer supply chain based on predictive analytics.</a:t>
            </a:r>
          </a:p>
        </p:txBody>
      </p:sp>
      <p:sp>
        <p:nvSpPr>
          <p:cNvPr id="67" name="Up-Down Arrow 66"/>
          <p:cNvSpPr/>
          <p:nvPr/>
        </p:nvSpPr>
        <p:spPr>
          <a:xfrm>
            <a:off x="5791347" y="3021458"/>
            <a:ext cx="446894" cy="686942"/>
          </a:xfrm>
          <a:prstGeom prst="upDownArrow">
            <a:avLst>
              <a:gd name="adj1" fmla="val 40906"/>
              <a:gd name="adj2" fmla="val 52273"/>
            </a:avLst>
          </a:prstGeom>
          <a:solidFill>
            <a:schemeClr val="accent1"/>
          </a:solidFill>
          <a:ln w="762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272887" y="1700398"/>
            <a:ext cx="1322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Strong Signal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23024" y="2432274"/>
            <a:ext cx="3033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Next Step:</a:t>
            </a:r>
          </a:p>
          <a:p>
            <a:r>
              <a:rPr lang="en-US" sz="2400" dirty="0">
                <a:solidFill>
                  <a:srgbClr val="000000"/>
                </a:solidFill>
              </a:rPr>
              <a:t>Software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platform</a:t>
            </a:r>
            <a:r>
              <a:rPr lang="en-US" sz="2400" dirty="0">
                <a:solidFill>
                  <a:srgbClr val="000000"/>
                </a:solidFill>
              </a:rPr>
              <a:t> that proactively connects stakeholders.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340163" y="657733"/>
            <a:ext cx="1167892" cy="1009280"/>
            <a:chOff x="340163" y="657733"/>
            <a:chExt cx="1167892" cy="1009280"/>
          </a:xfrm>
        </p:grpSpPr>
        <p:sp>
          <p:nvSpPr>
            <p:cNvPr id="78" name="Rectangle 77"/>
            <p:cNvSpPr/>
            <p:nvPr/>
          </p:nvSpPr>
          <p:spPr>
            <a:xfrm>
              <a:off x="340163" y="657733"/>
              <a:ext cx="1167892" cy="10092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9" name="Straight Connector 78"/>
            <p:cNvCxnSpPr/>
            <p:nvPr/>
          </p:nvCxnSpPr>
          <p:spPr>
            <a:xfrm flipH="1">
              <a:off x="797334" y="1178640"/>
              <a:ext cx="1010" cy="313936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H="1">
              <a:off x="672567" y="1322000"/>
              <a:ext cx="1539" cy="168434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927163" y="1089247"/>
              <a:ext cx="4983" cy="404848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1058836" y="956064"/>
              <a:ext cx="4983" cy="538031"/>
            </a:xfrm>
            <a:prstGeom prst="line">
              <a:avLst/>
            </a:prstGeom>
            <a:ln w="76200" cmpd="sng">
              <a:solidFill>
                <a:srgbClr val="3366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1195907" y="804939"/>
              <a:ext cx="0" cy="688108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Elbow Connector 83"/>
          <p:cNvCxnSpPr>
            <a:stCxn id="87" idx="2"/>
          </p:cNvCxnSpPr>
          <p:nvPr/>
        </p:nvCxnSpPr>
        <p:spPr>
          <a:xfrm rot="10800000">
            <a:off x="5125915" y="5002211"/>
            <a:ext cx="259790" cy="613761"/>
          </a:xfrm>
          <a:prstGeom prst="bentConnector2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84"/>
          <p:cNvCxnSpPr>
            <a:stCxn id="87" idx="0"/>
          </p:cNvCxnSpPr>
          <p:nvPr/>
        </p:nvCxnSpPr>
        <p:spPr>
          <a:xfrm flipV="1">
            <a:off x="6609093" y="4986955"/>
            <a:ext cx="248907" cy="629016"/>
          </a:xfrm>
          <a:prstGeom prst="bentConnector2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/>
          <p:cNvGrpSpPr/>
          <p:nvPr/>
        </p:nvGrpSpPr>
        <p:grpSpPr>
          <a:xfrm>
            <a:off x="5385705" y="5243553"/>
            <a:ext cx="1223388" cy="744835"/>
            <a:chOff x="1837535" y="1952051"/>
            <a:chExt cx="1223388" cy="744835"/>
          </a:xfrm>
          <a:effectLst/>
        </p:grpSpPr>
        <p:sp>
          <p:nvSpPr>
            <p:cNvPr id="87" name="Round Same Side Corner Rectangle 86"/>
            <p:cNvSpPr/>
            <p:nvPr/>
          </p:nvSpPr>
          <p:spPr>
            <a:xfrm>
              <a:off x="1837535" y="1952051"/>
              <a:ext cx="1223388" cy="74483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 w="3175" cmpd="sng"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b="1" dirty="0"/>
                <a:t>Individual</a:t>
              </a:r>
            </a:p>
          </p:txBody>
        </p: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5078" y="2032222"/>
              <a:ext cx="308303" cy="34337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4153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Tucson Companies and Organizations</a:t>
            </a:r>
          </a:p>
        </p:txBody>
      </p:sp>
      <p:pic>
        <p:nvPicPr>
          <p:cNvPr id="1032" name="Picture 8" descr="Carondelet Health Network: Tucson Heart Hos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58" y="5329849"/>
            <a:ext cx="2148885" cy="113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1049858" y="3951996"/>
            <a:ext cx="4665142" cy="1284266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56" name="Picture 32" descr="http://cdn.evbuc.com/images/12550561/59638756309/1/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661" y="4228257"/>
            <a:ext cx="1563331" cy="83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1031064" y="1573061"/>
            <a:ext cx="4683933" cy="2116666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6" name="Picture 12" descr="https://media.licdn.com/media/p/6/005/080/3d0/249fce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677" y="1763649"/>
            <a:ext cx="2339001" cy="71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argent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998" y="1782325"/>
            <a:ext cx="1707636" cy="63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sazmp.com/Resources/Pictures/SAMP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640" y="2621747"/>
            <a:ext cx="2304941" cy="87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://chambermaster.blob.core.windows.net/images/customers/1653/members/3148807/logos/MEMBER_LOGO/TMI-Logo-201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189" y="2692069"/>
            <a:ext cx="1317303" cy="80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www.randstadusa.com/Images/System/logos/randstad-shaping-the-world-of-work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050" y="5764179"/>
            <a:ext cx="1897394" cy="29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ttp://i.forbesimg.com/media/lists/colleges/university-of-arizona_200x20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831" y="3873172"/>
            <a:ext cx="1608666" cy="160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http://www.cox7.com/wp-content/uploads/2014/05/pimaccnw1-e140000164914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625" y="4106316"/>
            <a:ext cx="1144820" cy="178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https://media.licdn.com/media/p/5/000/23e/2b3/20dea28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604" y="5414061"/>
            <a:ext cx="1798077" cy="60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://www.bicycletucson.com/wp-content/uploads/2015/01/logo-city-tucson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781" y="1767695"/>
            <a:ext cx="1120422" cy="163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media.azpm.org/master/image/2015/3/23/spot/131120_pima_county_logo_fade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115" y="1706988"/>
            <a:ext cx="1750340" cy="92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6853475" y="1564439"/>
            <a:ext cx="3758083" cy="211117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72" name="Picture 48" descr="Tucson Metro Chamber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80"/>
          <a:stretch/>
        </p:blipFill>
        <p:spPr bwMode="auto">
          <a:xfrm>
            <a:off x="8498630" y="2643339"/>
            <a:ext cx="1739689" cy="63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341510" y="1079495"/>
            <a:ext cx="380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COMPANIES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92140" y="1079495"/>
            <a:ext cx="3073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ORGANIZATIONS</a:t>
            </a:r>
          </a:p>
        </p:txBody>
      </p:sp>
      <p:pic>
        <p:nvPicPr>
          <p:cNvPr id="1048" name="Picture 24" descr="https://cdn.serinus42.com/i/c/300/87b0f/cox_logo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546" y="4182768"/>
            <a:ext cx="1134340" cy="49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://www.orovalleychamber.com/wp-content/uploads/2012/04/TEP-logo-no-words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53" y="4094122"/>
            <a:ext cx="890991" cy="49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>
          <a:xfrm>
            <a:off x="6822431" y="3932284"/>
            <a:ext cx="3789124" cy="235388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130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Competitive Landscape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654842" y="1744579"/>
            <a:ext cx="0" cy="39944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503947" y="3753848"/>
            <a:ext cx="877102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86353" y="1088976"/>
            <a:ext cx="1136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Predictive</a:t>
            </a:r>
          </a:p>
          <a:p>
            <a:pPr algn="ctr"/>
            <a:r>
              <a:rPr lang="en-US" dirty="0"/>
              <a:t>LMI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63203" y="5791634"/>
            <a:ext cx="1843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No</a:t>
            </a:r>
            <a:r>
              <a:rPr lang="en-US" dirty="0"/>
              <a:t> Labor Market </a:t>
            </a:r>
          </a:p>
          <a:p>
            <a:pPr algn="ctr"/>
            <a:r>
              <a:rPr lang="en-US" dirty="0"/>
              <a:t>Information (LMI)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3392900"/>
            <a:ext cx="1700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</a:t>
            </a:r>
            <a:r>
              <a:rPr lang="en-US" dirty="0"/>
              <a:t> Institutional </a:t>
            </a:r>
          </a:p>
          <a:p>
            <a:pPr algn="ctr"/>
            <a:r>
              <a:rPr lang="en-US" dirty="0"/>
              <a:t>Signaling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74183" y="3392900"/>
            <a:ext cx="2054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Strong</a:t>
            </a:r>
            <a:r>
              <a:rPr lang="en-US" dirty="0"/>
              <a:t> Institutional</a:t>
            </a:r>
          </a:p>
          <a:p>
            <a:pPr algn="ctr"/>
            <a:r>
              <a:rPr lang="en-US" dirty="0"/>
              <a:t>Signaling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966" y="3125699"/>
            <a:ext cx="1819275" cy="4476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208" y="4696396"/>
            <a:ext cx="1489659" cy="6554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2407" y="3801698"/>
            <a:ext cx="1235263" cy="7905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4666" y="2514759"/>
            <a:ext cx="1758547" cy="9045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9655" y="4028091"/>
            <a:ext cx="2066925" cy="533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5824" y="4664743"/>
            <a:ext cx="1900756" cy="6384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5" t="38756" r="21615" b="26307"/>
          <a:stretch/>
        </p:blipFill>
        <p:spPr>
          <a:xfrm>
            <a:off x="8132015" y="1613825"/>
            <a:ext cx="2235145" cy="74005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762" y="5043608"/>
            <a:ext cx="922421" cy="7480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453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Innovations and Differentiators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08" y="2166219"/>
            <a:ext cx="5939477" cy="3779436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/>
              <a:t>Predictive Analytics</a:t>
            </a:r>
          </a:p>
          <a:p>
            <a:pPr marL="0" indent="0" algn="r">
              <a:buNone/>
            </a:pPr>
            <a:r>
              <a:rPr lang="en-US" dirty="0"/>
              <a:t>Competency as Currency</a:t>
            </a:r>
          </a:p>
          <a:p>
            <a:pPr marL="0" indent="0" algn="r">
              <a:buNone/>
            </a:pPr>
            <a:r>
              <a:rPr lang="en-US" dirty="0"/>
              <a:t>Real-time Signaling</a:t>
            </a:r>
          </a:p>
          <a:p>
            <a:pPr marL="0" indent="0" algn="r">
              <a:buNone/>
            </a:pPr>
            <a:r>
              <a:rPr lang="en-US" dirty="0"/>
              <a:t>Social Channel </a:t>
            </a:r>
          </a:p>
          <a:p>
            <a:pPr marL="0" indent="0" algn="r">
              <a:buNone/>
            </a:pPr>
            <a:r>
              <a:rPr lang="en-US" dirty="0"/>
              <a:t>Local Focus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98" y="2375442"/>
            <a:ext cx="5122984" cy="26225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012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are now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6197265" y="1462388"/>
            <a:ext cx="4983" cy="538031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067240" y="1595571"/>
            <a:ext cx="4983" cy="404848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941188" y="1686483"/>
            <a:ext cx="1010" cy="313936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814606" y="1831985"/>
            <a:ext cx="1539" cy="168434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8846402" y="1162184"/>
            <a:ext cx="0" cy="688108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709331" y="1313309"/>
            <a:ext cx="4983" cy="538031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577658" y="1446492"/>
            <a:ext cx="4983" cy="404848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8447829" y="1535885"/>
            <a:ext cx="1010" cy="313936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8323062" y="1683807"/>
            <a:ext cx="1539" cy="168434"/>
          </a:xfrm>
          <a:prstGeom prst="line">
            <a:avLst/>
          </a:prstGeom>
          <a:ln w="76200" cmpd="sng"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406422" y="174663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Limited App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46791" y="1599874"/>
            <a:ext cx="1717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Full Solution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41404" y="5737252"/>
            <a:ext cx="2286001" cy="369332"/>
          </a:xfrm>
          <a:prstGeom prst="rect">
            <a:avLst/>
          </a:prstGeom>
          <a:solidFill>
            <a:srgbClr val="C0504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Pima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0916" y="5931986"/>
            <a:ext cx="2683934" cy="369332"/>
          </a:xfrm>
          <a:prstGeom prst="rect">
            <a:avLst/>
          </a:prstGeom>
          <a:solidFill>
            <a:srgbClr val="C0504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National</a:t>
            </a:r>
          </a:p>
        </p:txBody>
      </p:sp>
      <p:sp>
        <p:nvSpPr>
          <p:cNvPr id="35" name="Freeform 34"/>
          <p:cNvSpPr/>
          <p:nvPr/>
        </p:nvSpPr>
        <p:spPr>
          <a:xfrm>
            <a:off x="8233653" y="3011016"/>
            <a:ext cx="2987558" cy="2949786"/>
          </a:xfrm>
          <a:custGeom>
            <a:avLst/>
            <a:gdLst>
              <a:gd name="connsiteX0" fmla="*/ 0 w 1845327"/>
              <a:gd name="connsiteY0" fmla="*/ 0 h 4393455"/>
              <a:gd name="connsiteX1" fmla="*/ 307555 w 1845327"/>
              <a:gd name="connsiteY1" fmla="*/ 0 h 4393455"/>
              <a:gd name="connsiteX2" fmla="*/ 307555 w 1845327"/>
              <a:gd name="connsiteY2" fmla="*/ 0 h 4393455"/>
              <a:gd name="connsiteX3" fmla="*/ 768886 w 1845327"/>
              <a:gd name="connsiteY3" fmla="*/ 0 h 4393455"/>
              <a:gd name="connsiteX4" fmla="*/ 1845327 w 1845327"/>
              <a:gd name="connsiteY4" fmla="*/ 0 h 4393455"/>
              <a:gd name="connsiteX5" fmla="*/ 1845327 w 1845327"/>
              <a:gd name="connsiteY5" fmla="*/ 732243 h 4393455"/>
              <a:gd name="connsiteX6" fmla="*/ 1845327 w 1845327"/>
              <a:gd name="connsiteY6" fmla="*/ 732243 h 4393455"/>
              <a:gd name="connsiteX7" fmla="*/ 1845327 w 1845327"/>
              <a:gd name="connsiteY7" fmla="*/ 1830606 h 4393455"/>
              <a:gd name="connsiteX8" fmla="*/ 1845327 w 1845327"/>
              <a:gd name="connsiteY8" fmla="*/ 4393455 h 4393455"/>
              <a:gd name="connsiteX9" fmla="*/ 768886 w 1845327"/>
              <a:gd name="connsiteY9" fmla="*/ 4393455 h 4393455"/>
              <a:gd name="connsiteX10" fmla="*/ 307555 w 1845327"/>
              <a:gd name="connsiteY10" fmla="*/ 4393455 h 4393455"/>
              <a:gd name="connsiteX11" fmla="*/ 307555 w 1845327"/>
              <a:gd name="connsiteY11" fmla="*/ 4393455 h 4393455"/>
              <a:gd name="connsiteX12" fmla="*/ 0 w 1845327"/>
              <a:gd name="connsiteY12" fmla="*/ 4393455 h 4393455"/>
              <a:gd name="connsiteX13" fmla="*/ 0 w 1845327"/>
              <a:gd name="connsiteY13" fmla="*/ 1830606 h 4393455"/>
              <a:gd name="connsiteX14" fmla="*/ 0 w 1845327"/>
              <a:gd name="connsiteY14" fmla="*/ 2196728 h 4393455"/>
              <a:gd name="connsiteX15" fmla="*/ 0 w 1845327"/>
              <a:gd name="connsiteY15" fmla="*/ 732243 h 4393455"/>
              <a:gd name="connsiteX16" fmla="*/ 0 w 1845327"/>
              <a:gd name="connsiteY16" fmla="*/ 0 h 439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45327" h="4393455">
                <a:moveTo>
                  <a:pt x="0" y="0"/>
                </a:moveTo>
                <a:lnTo>
                  <a:pt x="307555" y="0"/>
                </a:lnTo>
                <a:lnTo>
                  <a:pt x="307555" y="0"/>
                </a:lnTo>
                <a:lnTo>
                  <a:pt x="768886" y="0"/>
                </a:lnTo>
                <a:lnTo>
                  <a:pt x="1845327" y="0"/>
                </a:lnTo>
                <a:lnTo>
                  <a:pt x="1845327" y="732243"/>
                </a:lnTo>
                <a:lnTo>
                  <a:pt x="1845327" y="732243"/>
                </a:lnTo>
                <a:lnTo>
                  <a:pt x="1845327" y="1830606"/>
                </a:lnTo>
                <a:lnTo>
                  <a:pt x="1845327" y="4393455"/>
                </a:lnTo>
                <a:lnTo>
                  <a:pt x="768886" y="4393455"/>
                </a:lnTo>
                <a:lnTo>
                  <a:pt x="307555" y="4393455"/>
                </a:lnTo>
                <a:lnTo>
                  <a:pt x="307555" y="4393455"/>
                </a:lnTo>
                <a:lnTo>
                  <a:pt x="0" y="4393455"/>
                </a:lnTo>
                <a:lnTo>
                  <a:pt x="0" y="1830606"/>
                </a:lnTo>
                <a:lnTo>
                  <a:pt x="0" y="2196728"/>
                </a:lnTo>
                <a:lnTo>
                  <a:pt x="0" y="7322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7962" tIns="53975" rIns="53976" bIns="53975" numCol="1" spcCol="1270" anchor="t" anchorCtr="0">
            <a:noAutofit/>
          </a:bodyPr>
          <a:lstStyle/>
          <a:p>
            <a:pPr marL="403225" lvl="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endParaRPr lang="en-US" sz="1700" dirty="0">
              <a:solidFill>
                <a:schemeClr val="tx1"/>
              </a:solidFill>
            </a:endParaRPr>
          </a:p>
          <a:p>
            <a:pPr marL="403225" lvl="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tx1"/>
                </a:solidFill>
              </a:rPr>
              <a:t>Refine based on pilot</a:t>
            </a:r>
          </a:p>
          <a:p>
            <a:pPr marL="403225" lvl="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tx1"/>
                </a:solidFill>
              </a:rPr>
              <a:t>Expand stakeholders to include agencies</a:t>
            </a:r>
          </a:p>
          <a:p>
            <a:pPr marL="403225" lvl="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tx1"/>
                </a:solidFill>
              </a:rPr>
              <a:t>Add more employers </a:t>
            </a:r>
            <a:br>
              <a:rPr lang="en-US" sz="1700" dirty="0">
                <a:solidFill>
                  <a:schemeClr val="tx1"/>
                </a:solidFill>
              </a:rPr>
            </a:br>
            <a:r>
              <a:rPr lang="en-US" sz="1700" dirty="0">
                <a:solidFill>
                  <a:schemeClr val="tx1"/>
                </a:solidFill>
              </a:rPr>
              <a:t>and schools</a:t>
            </a:r>
          </a:p>
          <a:p>
            <a:pPr marL="403225" lvl="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tx1"/>
                </a:solidFill>
              </a:rPr>
              <a:t>Evolve to a </a:t>
            </a:r>
            <a:br>
              <a:rPr lang="en-US" sz="1700" dirty="0">
                <a:solidFill>
                  <a:schemeClr val="tx1"/>
                </a:solidFill>
              </a:rPr>
            </a:br>
            <a:r>
              <a:rPr lang="en-US" sz="1700" dirty="0">
                <a:solidFill>
                  <a:schemeClr val="tx1"/>
                </a:solidFill>
              </a:rPr>
              <a:t>national model</a:t>
            </a:r>
            <a:endParaRPr lang="en-US" sz="1700" kern="1200" dirty="0">
              <a:solidFill>
                <a:schemeClr val="tx1"/>
              </a:solidFill>
            </a:endParaRPr>
          </a:p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700" kern="1200" dirty="0">
              <a:solidFill>
                <a:schemeClr val="tx1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>
            <a:off x="8233653" y="1985804"/>
            <a:ext cx="2987558" cy="1025211"/>
          </a:xfrm>
          <a:custGeom>
            <a:avLst/>
            <a:gdLst>
              <a:gd name="connsiteX0" fmla="*/ 0 w 1845327"/>
              <a:gd name="connsiteY0" fmla="*/ 0 h 1025211"/>
              <a:gd name="connsiteX1" fmla="*/ 1845327 w 1845327"/>
              <a:gd name="connsiteY1" fmla="*/ 0 h 1025211"/>
              <a:gd name="connsiteX2" fmla="*/ 1845327 w 1845327"/>
              <a:gd name="connsiteY2" fmla="*/ 1025211 h 1025211"/>
              <a:gd name="connsiteX3" fmla="*/ 0 w 1845327"/>
              <a:gd name="connsiteY3" fmla="*/ 1025211 h 1025211"/>
              <a:gd name="connsiteX4" fmla="*/ 0 w 1845327"/>
              <a:gd name="connsiteY4" fmla="*/ 0 h 102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5327" h="1025211">
                <a:moveTo>
                  <a:pt x="0" y="0"/>
                </a:moveTo>
                <a:lnTo>
                  <a:pt x="1845327" y="0"/>
                </a:lnTo>
                <a:lnTo>
                  <a:pt x="1845327" y="1025211"/>
                </a:lnTo>
                <a:lnTo>
                  <a:pt x="0" y="10252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53975" tIns="53975" rIns="53975" bIns="53975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b="1" dirty="0">
                <a:solidFill>
                  <a:schemeClr val="bg1"/>
                </a:solidFill>
              </a:rPr>
              <a:t>Data-Driven/ Cloud Service</a:t>
            </a:r>
          </a:p>
        </p:txBody>
      </p:sp>
      <p:sp>
        <p:nvSpPr>
          <p:cNvPr id="42" name="Freeform 41"/>
          <p:cNvSpPr/>
          <p:nvPr/>
        </p:nvSpPr>
        <p:spPr>
          <a:xfrm>
            <a:off x="5671680" y="3011016"/>
            <a:ext cx="2561970" cy="2753328"/>
          </a:xfrm>
          <a:custGeom>
            <a:avLst/>
            <a:gdLst>
              <a:gd name="connsiteX0" fmla="*/ 0 w 1845327"/>
              <a:gd name="connsiteY0" fmla="*/ 0 h 4100847"/>
              <a:gd name="connsiteX1" fmla="*/ 1076441 w 1845327"/>
              <a:gd name="connsiteY1" fmla="*/ 0 h 4100847"/>
              <a:gd name="connsiteX2" fmla="*/ 1076441 w 1845327"/>
              <a:gd name="connsiteY2" fmla="*/ 0 h 4100847"/>
              <a:gd name="connsiteX3" fmla="*/ 1537773 w 1845327"/>
              <a:gd name="connsiteY3" fmla="*/ 0 h 4100847"/>
              <a:gd name="connsiteX4" fmla="*/ 1845327 w 1845327"/>
              <a:gd name="connsiteY4" fmla="*/ 0 h 4100847"/>
              <a:gd name="connsiteX5" fmla="*/ 1845327 w 1845327"/>
              <a:gd name="connsiteY5" fmla="*/ 2392161 h 4100847"/>
              <a:gd name="connsiteX6" fmla="*/ 2075993 w 1845327"/>
              <a:gd name="connsiteY6" fmla="*/ 2904630 h 4100847"/>
              <a:gd name="connsiteX7" fmla="*/ 1845327 w 1845327"/>
              <a:gd name="connsiteY7" fmla="*/ 3417373 h 4100847"/>
              <a:gd name="connsiteX8" fmla="*/ 1845327 w 1845327"/>
              <a:gd name="connsiteY8" fmla="*/ 4100847 h 4100847"/>
              <a:gd name="connsiteX9" fmla="*/ 1537773 w 1845327"/>
              <a:gd name="connsiteY9" fmla="*/ 4100847 h 4100847"/>
              <a:gd name="connsiteX10" fmla="*/ 1076441 w 1845327"/>
              <a:gd name="connsiteY10" fmla="*/ 4100847 h 4100847"/>
              <a:gd name="connsiteX11" fmla="*/ 1076441 w 1845327"/>
              <a:gd name="connsiteY11" fmla="*/ 4100847 h 4100847"/>
              <a:gd name="connsiteX12" fmla="*/ 0 w 1845327"/>
              <a:gd name="connsiteY12" fmla="*/ 4100847 h 4100847"/>
              <a:gd name="connsiteX13" fmla="*/ 0 w 1845327"/>
              <a:gd name="connsiteY13" fmla="*/ 3417373 h 4100847"/>
              <a:gd name="connsiteX14" fmla="*/ 0 w 1845327"/>
              <a:gd name="connsiteY14" fmla="*/ 2392161 h 4100847"/>
              <a:gd name="connsiteX15" fmla="*/ 0 w 1845327"/>
              <a:gd name="connsiteY15" fmla="*/ 2392161 h 4100847"/>
              <a:gd name="connsiteX16" fmla="*/ 0 w 1845327"/>
              <a:gd name="connsiteY16" fmla="*/ 0 h 4100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45327" h="4100847">
                <a:moveTo>
                  <a:pt x="0" y="0"/>
                </a:moveTo>
                <a:lnTo>
                  <a:pt x="1076441" y="0"/>
                </a:lnTo>
                <a:lnTo>
                  <a:pt x="1076441" y="0"/>
                </a:lnTo>
                <a:lnTo>
                  <a:pt x="1537773" y="0"/>
                </a:lnTo>
                <a:lnTo>
                  <a:pt x="1845327" y="0"/>
                </a:lnTo>
                <a:lnTo>
                  <a:pt x="1845327" y="2392161"/>
                </a:lnTo>
                <a:lnTo>
                  <a:pt x="2075993" y="2904630"/>
                </a:lnTo>
                <a:lnTo>
                  <a:pt x="1845327" y="3417373"/>
                </a:lnTo>
                <a:lnTo>
                  <a:pt x="1845327" y="4100847"/>
                </a:lnTo>
                <a:lnTo>
                  <a:pt x="1537773" y="4100847"/>
                </a:lnTo>
                <a:lnTo>
                  <a:pt x="1076441" y="4100847"/>
                </a:lnTo>
                <a:lnTo>
                  <a:pt x="1076441" y="4100847"/>
                </a:lnTo>
                <a:lnTo>
                  <a:pt x="0" y="4100847"/>
                </a:lnTo>
                <a:lnTo>
                  <a:pt x="0" y="3417373"/>
                </a:lnTo>
                <a:lnTo>
                  <a:pt x="0" y="2392161"/>
                </a:lnTo>
                <a:lnTo>
                  <a:pt x="0" y="23921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50000"/>
              <a:hueOff val="6967"/>
              <a:satOff val="81"/>
              <a:lumOff val="-537"/>
              <a:alphaOff val="0"/>
            </a:schemeClr>
          </a:fillRef>
          <a:effectRef idx="0">
            <a:schemeClr val="accent6">
              <a:tint val="50000"/>
              <a:hueOff val="6967"/>
              <a:satOff val="81"/>
              <a:lumOff val="-53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7963" tIns="53975" rIns="53975" bIns="53975" numCol="1" spcCol="1270" anchor="t" anchorCtr="0">
            <a:noAutofit/>
          </a:bodyPr>
          <a:lstStyle/>
          <a:p>
            <a:pPr marL="45720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endParaRPr lang="en-US" sz="1700" dirty="0">
              <a:solidFill>
                <a:schemeClr val="tx1"/>
              </a:solidFill>
            </a:endParaRPr>
          </a:p>
          <a:p>
            <a:pPr marL="45720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tx1"/>
                </a:solidFill>
              </a:rPr>
              <a:t>Develop JobSignals software</a:t>
            </a:r>
          </a:p>
          <a:p>
            <a:pPr marL="45720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tx1"/>
                </a:solidFill>
              </a:rPr>
              <a:t>Deploy limited functionality platform</a:t>
            </a:r>
          </a:p>
          <a:p>
            <a:pPr marL="457200" indent="-28575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tx1"/>
                </a:solidFill>
              </a:rPr>
              <a:t>Iteratively integrate and test</a:t>
            </a:r>
          </a:p>
        </p:txBody>
      </p:sp>
      <p:sp>
        <p:nvSpPr>
          <p:cNvPr id="43" name="Freeform 42"/>
          <p:cNvSpPr/>
          <p:nvPr/>
        </p:nvSpPr>
        <p:spPr>
          <a:xfrm>
            <a:off x="5671680" y="2134817"/>
            <a:ext cx="2561970" cy="878907"/>
          </a:xfrm>
          <a:custGeom>
            <a:avLst/>
            <a:gdLst>
              <a:gd name="connsiteX0" fmla="*/ 0 w 1845327"/>
              <a:gd name="connsiteY0" fmla="*/ 0 h 878907"/>
              <a:gd name="connsiteX1" fmla="*/ 1845327 w 1845327"/>
              <a:gd name="connsiteY1" fmla="*/ 0 h 878907"/>
              <a:gd name="connsiteX2" fmla="*/ 1845327 w 1845327"/>
              <a:gd name="connsiteY2" fmla="*/ 878907 h 878907"/>
              <a:gd name="connsiteX3" fmla="*/ 0 w 1845327"/>
              <a:gd name="connsiteY3" fmla="*/ 878907 h 878907"/>
              <a:gd name="connsiteX4" fmla="*/ 0 w 1845327"/>
              <a:gd name="connsiteY4" fmla="*/ 0 h 878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5327" h="878907">
                <a:moveTo>
                  <a:pt x="0" y="0"/>
                </a:moveTo>
                <a:lnTo>
                  <a:pt x="1845327" y="0"/>
                </a:lnTo>
                <a:lnTo>
                  <a:pt x="1845327" y="878907"/>
                </a:lnTo>
                <a:lnTo>
                  <a:pt x="0" y="8789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53975" tIns="53975" rIns="53975" bIns="53975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>
                <a:solidFill>
                  <a:schemeClr val="bg1"/>
                </a:solidFill>
              </a:rPr>
              <a:t>Staged Pilot </a:t>
            </a:r>
          </a:p>
        </p:txBody>
      </p:sp>
      <p:sp>
        <p:nvSpPr>
          <p:cNvPr id="11" name="Freeform 10"/>
          <p:cNvSpPr/>
          <p:nvPr/>
        </p:nvSpPr>
        <p:spPr>
          <a:xfrm>
            <a:off x="3109709" y="3011015"/>
            <a:ext cx="2561970" cy="2556505"/>
          </a:xfrm>
          <a:custGeom>
            <a:avLst/>
            <a:gdLst>
              <a:gd name="connsiteX0" fmla="*/ 0 w 1845327"/>
              <a:gd name="connsiteY0" fmla="*/ 0 h 3807697"/>
              <a:gd name="connsiteX1" fmla="*/ 1076441 w 1845327"/>
              <a:gd name="connsiteY1" fmla="*/ 0 h 3807697"/>
              <a:gd name="connsiteX2" fmla="*/ 1076441 w 1845327"/>
              <a:gd name="connsiteY2" fmla="*/ 0 h 3807697"/>
              <a:gd name="connsiteX3" fmla="*/ 1537773 w 1845327"/>
              <a:gd name="connsiteY3" fmla="*/ 0 h 3807697"/>
              <a:gd name="connsiteX4" fmla="*/ 1845327 w 1845327"/>
              <a:gd name="connsiteY4" fmla="*/ 0 h 3807697"/>
              <a:gd name="connsiteX5" fmla="*/ 1845327 w 1845327"/>
              <a:gd name="connsiteY5" fmla="*/ 2221157 h 3807697"/>
              <a:gd name="connsiteX6" fmla="*/ 2075993 w 1845327"/>
              <a:gd name="connsiteY6" fmla="*/ 2696992 h 3807697"/>
              <a:gd name="connsiteX7" fmla="*/ 1845327 w 1845327"/>
              <a:gd name="connsiteY7" fmla="*/ 3173081 h 3807697"/>
              <a:gd name="connsiteX8" fmla="*/ 1845327 w 1845327"/>
              <a:gd name="connsiteY8" fmla="*/ 3807697 h 3807697"/>
              <a:gd name="connsiteX9" fmla="*/ 1537773 w 1845327"/>
              <a:gd name="connsiteY9" fmla="*/ 3807697 h 3807697"/>
              <a:gd name="connsiteX10" fmla="*/ 1076441 w 1845327"/>
              <a:gd name="connsiteY10" fmla="*/ 3807697 h 3807697"/>
              <a:gd name="connsiteX11" fmla="*/ 1076441 w 1845327"/>
              <a:gd name="connsiteY11" fmla="*/ 3807697 h 3807697"/>
              <a:gd name="connsiteX12" fmla="*/ 0 w 1845327"/>
              <a:gd name="connsiteY12" fmla="*/ 3807697 h 3807697"/>
              <a:gd name="connsiteX13" fmla="*/ 0 w 1845327"/>
              <a:gd name="connsiteY13" fmla="*/ 3173081 h 3807697"/>
              <a:gd name="connsiteX14" fmla="*/ 0 w 1845327"/>
              <a:gd name="connsiteY14" fmla="*/ 2221157 h 3807697"/>
              <a:gd name="connsiteX15" fmla="*/ 0 w 1845327"/>
              <a:gd name="connsiteY15" fmla="*/ 2221157 h 3807697"/>
              <a:gd name="connsiteX16" fmla="*/ 0 w 1845327"/>
              <a:gd name="connsiteY16" fmla="*/ 0 h 380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45327" h="3807697">
                <a:moveTo>
                  <a:pt x="0" y="0"/>
                </a:moveTo>
                <a:lnTo>
                  <a:pt x="1076441" y="0"/>
                </a:lnTo>
                <a:lnTo>
                  <a:pt x="1076441" y="0"/>
                </a:lnTo>
                <a:lnTo>
                  <a:pt x="1537773" y="0"/>
                </a:lnTo>
                <a:lnTo>
                  <a:pt x="1845327" y="0"/>
                </a:lnTo>
                <a:lnTo>
                  <a:pt x="1845327" y="2221157"/>
                </a:lnTo>
                <a:lnTo>
                  <a:pt x="2075993" y="2696992"/>
                </a:lnTo>
                <a:lnTo>
                  <a:pt x="1845327" y="3173081"/>
                </a:lnTo>
                <a:lnTo>
                  <a:pt x="1845327" y="3807697"/>
                </a:lnTo>
                <a:lnTo>
                  <a:pt x="1537773" y="3807697"/>
                </a:lnTo>
                <a:lnTo>
                  <a:pt x="1076441" y="3807697"/>
                </a:lnTo>
                <a:lnTo>
                  <a:pt x="1076441" y="3807697"/>
                </a:lnTo>
                <a:lnTo>
                  <a:pt x="0" y="3807697"/>
                </a:lnTo>
                <a:lnTo>
                  <a:pt x="0" y="3173081"/>
                </a:lnTo>
                <a:lnTo>
                  <a:pt x="0" y="2221157"/>
                </a:lnTo>
                <a:lnTo>
                  <a:pt x="0" y="22211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8575"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50000"/>
              <a:hueOff val="13934"/>
              <a:satOff val="161"/>
              <a:lumOff val="-1075"/>
              <a:alphaOff val="0"/>
            </a:schemeClr>
          </a:fillRef>
          <a:effectRef idx="0">
            <a:schemeClr val="accent6">
              <a:tint val="50000"/>
              <a:hueOff val="13934"/>
              <a:satOff val="161"/>
              <a:lumOff val="-107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7963" tIns="53975" rIns="53975" bIns="53975" numCol="1" spcCol="1270" anchor="t" anchorCtr="0">
            <a:noAutofit/>
          </a:bodyPr>
          <a:lstStyle/>
          <a:p>
            <a:pPr marL="45720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en-US" sz="1700" b="1" kern="1200" dirty="0">
              <a:solidFill>
                <a:schemeClr val="accent1"/>
              </a:solidFill>
            </a:endParaRPr>
          </a:p>
          <a:p>
            <a:pPr marL="45720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n-US" sz="1700" b="1" kern="1200" dirty="0">
                <a:solidFill>
                  <a:schemeClr val="accent1"/>
                </a:solidFill>
              </a:rPr>
              <a:t>Identify Use Cases</a:t>
            </a:r>
          </a:p>
          <a:p>
            <a:pPr marL="45720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n-US" sz="1700" b="1" kern="1200" dirty="0">
                <a:solidFill>
                  <a:schemeClr val="accent1"/>
                </a:solidFill>
              </a:rPr>
              <a:t>Conceptualize Software</a:t>
            </a:r>
          </a:p>
          <a:p>
            <a:pPr marL="45720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n-US" sz="1700" b="1" dirty="0">
                <a:solidFill>
                  <a:schemeClr val="accent1"/>
                </a:solidFill>
              </a:rPr>
              <a:t>Vet with stakeholders</a:t>
            </a:r>
          </a:p>
        </p:txBody>
      </p:sp>
      <p:sp>
        <p:nvSpPr>
          <p:cNvPr id="12" name="Freeform 11"/>
          <p:cNvSpPr/>
          <p:nvPr/>
        </p:nvSpPr>
        <p:spPr>
          <a:xfrm>
            <a:off x="3109709" y="2278953"/>
            <a:ext cx="2561970" cy="732061"/>
          </a:xfrm>
          <a:custGeom>
            <a:avLst/>
            <a:gdLst>
              <a:gd name="connsiteX0" fmla="*/ 0 w 1845327"/>
              <a:gd name="connsiteY0" fmla="*/ 0 h 732061"/>
              <a:gd name="connsiteX1" fmla="*/ 1845327 w 1845327"/>
              <a:gd name="connsiteY1" fmla="*/ 0 h 732061"/>
              <a:gd name="connsiteX2" fmla="*/ 1845327 w 1845327"/>
              <a:gd name="connsiteY2" fmla="*/ 732061 h 732061"/>
              <a:gd name="connsiteX3" fmla="*/ 0 w 1845327"/>
              <a:gd name="connsiteY3" fmla="*/ 732061 h 732061"/>
              <a:gd name="connsiteX4" fmla="*/ 0 w 1845327"/>
              <a:gd name="connsiteY4" fmla="*/ 0 h 73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5327" h="732061">
                <a:moveTo>
                  <a:pt x="0" y="0"/>
                </a:moveTo>
                <a:lnTo>
                  <a:pt x="1845327" y="0"/>
                </a:lnTo>
                <a:lnTo>
                  <a:pt x="1845327" y="732061"/>
                </a:lnTo>
                <a:lnTo>
                  <a:pt x="0" y="7320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53975" tIns="53975" rIns="53975" bIns="53975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>
                <a:solidFill>
                  <a:schemeClr val="bg1"/>
                </a:solidFill>
              </a:rPr>
              <a:t>Specification</a:t>
            </a:r>
          </a:p>
        </p:txBody>
      </p:sp>
      <p:sp>
        <p:nvSpPr>
          <p:cNvPr id="13" name="Freeform 12"/>
          <p:cNvSpPr/>
          <p:nvPr/>
        </p:nvSpPr>
        <p:spPr>
          <a:xfrm>
            <a:off x="694727" y="3011015"/>
            <a:ext cx="2414982" cy="2359683"/>
          </a:xfrm>
          <a:custGeom>
            <a:avLst/>
            <a:gdLst>
              <a:gd name="connsiteX0" fmla="*/ 0 w 1845327"/>
              <a:gd name="connsiteY0" fmla="*/ 0 h 3514547"/>
              <a:gd name="connsiteX1" fmla="*/ 1076441 w 1845327"/>
              <a:gd name="connsiteY1" fmla="*/ 0 h 3514547"/>
              <a:gd name="connsiteX2" fmla="*/ 1076441 w 1845327"/>
              <a:gd name="connsiteY2" fmla="*/ 0 h 3514547"/>
              <a:gd name="connsiteX3" fmla="*/ 1537773 w 1845327"/>
              <a:gd name="connsiteY3" fmla="*/ 0 h 3514547"/>
              <a:gd name="connsiteX4" fmla="*/ 1845327 w 1845327"/>
              <a:gd name="connsiteY4" fmla="*/ 0 h 3514547"/>
              <a:gd name="connsiteX5" fmla="*/ 1845327 w 1845327"/>
              <a:gd name="connsiteY5" fmla="*/ 2050152 h 3514547"/>
              <a:gd name="connsiteX6" fmla="*/ 2075993 w 1845327"/>
              <a:gd name="connsiteY6" fmla="*/ 2489354 h 3514547"/>
              <a:gd name="connsiteX7" fmla="*/ 1845327 w 1845327"/>
              <a:gd name="connsiteY7" fmla="*/ 2928789 h 3514547"/>
              <a:gd name="connsiteX8" fmla="*/ 1845327 w 1845327"/>
              <a:gd name="connsiteY8" fmla="*/ 3514547 h 3514547"/>
              <a:gd name="connsiteX9" fmla="*/ 1537773 w 1845327"/>
              <a:gd name="connsiteY9" fmla="*/ 3514547 h 3514547"/>
              <a:gd name="connsiteX10" fmla="*/ 1076441 w 1845327"/>
              <a:gd name="connsiteY10" fmla="*/ 3514547 h 3514547"/>
              <a:gd name="connsiteX11" fmla="*/ 1076441 w 1845327"/>
              <a:gd name="connsiteY11" fmla="*/ 3514547 h 3514547"/>
              <a:gd name="connsiteX12" fmla="*/ 0 w 1845327"/>
              <a:gd name="connsiteY12" fmla="*/ 3514547 h 3514547"/>
              <a:gd name="connsiteX13" fmla="*/ 0 w 1845327"/>
              <a:gd name="connsiteY13" fmla="*/ 2928789 h 3514547"/>
              <a:gd name="connsiteX14" fmla="*/ 0 w 1845327"/>
              <a:gd name="connsiteY14" fmla="*/ 2050152 h 3514547"/>
              <a:gd name="connsiteX15" fmla="*/ 0 w 1845327"/>
              <a:gd name="connsiteY15" fmla="*/ 2050152 h 3514547"/>
              <a:gd name="connsiteX16" fmla="*/ 0 w 1845327"/>
              <a:gd name="connsiteY16" fmla="*/ 0 h 3514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45327" h="3514547">
                <a:moveTo>
                  <a:pt x="0" y="0"/>
                </a:moveTo>
                <a:lnTo>
                  <a:pt x="1076441" y="0"/>
                </a:lnTo>
                <a:lnTo>
                  <a:pt x="1076441" y="0"/>
                </a:lnTo>
                <a:lnTo>
                  <a:pt x="1537773" y="0"/>
                </a:lnTo>
                <a:lnTo>
                  <a:pt x="1845327" y="0"/>
                </a:lnTo>
                <a:lnTo>
                  <a:pt x="1845327" y="2050152"/>
                </a:lnTo>
                <a:lnTo>
                  <a:pt x="2075993" y="2489354"/>
                </a:lnTo>
                <a:lnTo>
                  <a:pt x="1845327" y="2928789"/>
                </a:lnTo>
                <a:lnTo>
                  <a:pt x="1845327" y="3514547"/>
                </a:lnTo>
                <a:lnTo>
                  <a:pt x="1537773" y="3514547"/>
                </a:lnTo>
                <a:lnTo>
                  <a:pt x="1076441" y="3514547"/>
                </a:lnTo>
                <a:lnTo>
                  <a:pt x="1076441" y="3514547"/>
                </a:lnTo>
                <a:lnTo>
                  <a:pt x="0" y="3514547"/>
                </a:lnTo>
                <a:lnTo>
                  <a:pt x="0" y="2928789"/>
                </a:lnTo>
                <a:lnTo>
                  <a:pt x="0" y="2050152"/>
                </a:lnTo>
                <a:lnTo>
                  <a:pt x="0" y="20501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28575"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50000"/>
              <a:hueOff val="20901"/>
              <a:satOff val="242"/>
              <a:lumOff val="-1612"/>
              <a:alphaOff val="0"/>
            </a:schemeClr>
          </a:fillRef>
          <a:effectRef idx="0">
            <a:schemeClr val="accent6">
              <a:tint val="50000"/>
              <a:hueOff val="20901"/>
              <a:satOff val="242"/>
              <a:lumOff val="-161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7963" tIns="53975" rIns="53975" bIns="53975" numCol="1" spcCol="1270" anchor="t" anchorCtr="0">
            <a:noAutofit/>
          </a:bodyPr>
          <a:lstStyle/>
          <a:p>
            <a:pPr marL="45720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en-US" sz="1700" b="1" kern="1200" dirty="0">
              <a:solidFill>
                <a:schemeClr val="accent1"/>
              </a:solidFill>
            </a:endParaRPr>
          </a:p>
          <a:p>
            <a:pPr marL="45720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n-US" sz="1700" b="1" kern="1200" dirty="0">
                <a:solidFill>
                  <a:schemeClr val="accent1"/>
                </a:solidFill>
              </a:rPr>
              <a:t>Employer Interviews</a:t>
            </a:r>
          </a:p>
          <a:p>
            <a:pPr marL="45720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r>
              <a:rPr lang="en-US" sz="1700" b="1" kern="1200" dirty="0">
                <a:solidFill>
                  <a:schemeClr val="accent1"/>
                </a:solidFill>
              </a:rPr>
              <a:t>Organization Interviews</a:t>
            </a:r>
          </a:p>
        </p:txBody>
      </p:sp>
      <p:sp>
        <p:nvSpPr>
          <p:cNvPr id="14" name="Freeform 13"/>
          <p:cNvSpPr/>
          <p:nvPr/>
        </p:nvSpPr>
        <p:spPr>
          <a:xfrm>
            <a:off x="694727" y="2425257"/>
            <a:ext cx="2414982" cy="585757"/>
          </a:xfrm>
          <a:custGeom>
            <a:avLst/>
            <a:gdLst>
              <a:gd name="connsiteX0" fmla="*/ 0 w 1845327"/>
              <a:gd name="connsiteY0" fmla="*/ 0 h 585757"/>
              <a:gd name="connsiteX1" fmla="*/ 1845327 w 1845327"/>
              <a:gd name="connsiteY1" fmla="*/ 0 h 585757"/>
              <a:gd name="connsiteX2" fmla="*/ 1845327 w 1845327"/>
              <a:gd name="connsiteY2" fmla="*/ 585757 h 585757"/>
              <a:gd name="connsiteX3" fmla="*/ 0 w 1845327"/>
              <a:gd name="connsiteY3" fmla="*/ 585757 h 585757"/>
              <a:gd name="connsiteX4" fmla="*/ 0 w 1845327"/>
              <a:gd name="connsiteY4" fmla="*/ 0 h 5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5327" h="585757">
                <a:moveTo>
                  <a:pt x="0" y="0"/>
                </a:moveTo>
                <a:lnTo>
                  <a:pt x="1845327" y="0"/>
                </a:lnTo>
                <a:lnTo>
                  <a:pt x="1845327" y="585757"/>
                </a:lnTo>
                <a:lnTo>
                  <a:pt x="0" y="5857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53975" tIns="53975" rIns="53975" bIns="53975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>
                <a:solidFill>
                  <a:schemeClr val="bg1"/>
                </a:solidFill>
              </a:rPr>
              <a:t>Engage with Stakeholders</a:t>
            </a:r>
          </a:p>
        </p:txBody>
      </p:sp>
      <p:cxnSp>
        <p:nvCxnSpPr>
          <p:cNvPr id="44" name="Straight Connector 43"/>
          <p:cNvCxnSpPr>
            <a:stCxn id="43" idx="0"/>
          </p:cNvCxnSpPr>
          <p:nvPr/>
        </p:nvCxnSpPr>
        <p:spPr>
          <a:xfrm flipH="1">
            <a:off x="5671679" y="2134817"/>
            <a:ext cx="1" cy="2367493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671679" y="4502310"/>
            <a:ext cx="320246" cy="319478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5671679" y="4821788"/>
            <a:ext cx="320246" cy="319648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42" idx="12"/>
          </p:cNvCxnSpPr>
          <p:nvPr/>
        </p:nvCxnSpPr>
        <p:spPr>
          <a:xfrm>
            <a:off x="5671678" y="5141016"/>
            <a:ext cx="2" cy="623328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327291" y="1312311"/>
            <a:ext cx="0" cy="688108"/>
          </a:xfrm>
          <a:prstGeom prst="line">
            <a:avLst/>
          </a:prstGeom>
          <a:ln w="76200" cmpd="sng"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7938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9501">
            <a:off x="7216059" y="1152128"/>
            <a:ext cx="5060803" cy="564356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63500" dist="63500" dir="4200000" sx="101000" sy="101000" algn="t" rotWithShape="0">
              <a:prstClr val="black">
                <a:alpha val="28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a “specification” look like?</a:t>
            </a:r>
          </a:p>
        </p:txBody>
      </p:sp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6745">
            <a:off x="671435" y="1042055"/>
            <a:ext cx="5599384" cy="6326022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63500" dist="63500" dir="4200000" sx="101000" sy="101000" algn="t" rotWithShape="0">
              <a:prstClr val="black">
                <a:alpha val="28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3" descr="image0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632" y="1969037"/>
            <a:ext cx="5344377" cy="5042941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63500" dist="63500" dir="4200000" sx="101000" sy="101000" algn="t" rotWithShape="0">
              <a:prstClr val="black">
                <a:alpha val="28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350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Signal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obSignals" id="{4FB2F78F-2494-4E08-A007-9EB157956B54}" vid="{3CE5C1D6-570F-496F-BCF6-D6C8E81C60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JobSignals</Template>
  <TotalTime>10946</TotalTime>
  <Words>2482</Words>
  <Application>Microsoft Macintosh PowerPoint</Application>
  <PresentationFormat>Widescreen</PresentationFormat>
  <Paragraphs>565</Paragraphs>
  <Slides>30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Courier New</vt:lpstr>
      <vt:lpstr>Wingdings</vt:lpstr>
      <vt:lpstr>JobSignals</vt:lpstr>
      <vt:lpstr>PowerPoint Presentation</vt:lpstr>
      <vt:lpstr>PowerPoint Presentation</vt:lpstr>
      <vt:lpstr>PowerPoint Presentation</vt:lpstr>
      <vt:lpstr>PowerPoint Presentation</vt:lpstr>
      <vt:lpstr>Tucson Companies and Organizations</vt:lpstr>
      <vt:lpstr>Competitive Landscape</vt:lpstr>
      <vt:lpstr>Innovations and Differentiators </vt:lpstr>
      <vt:lpstr>Where we are now</vt:lpstr>
      <vt:lpstr>What does a “specification” look like?</vt:lpstr>
      <vt:lpstr>System Architecture</vt:lpstr>
      <vt:lpstr>Predictive Analytics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Result: Effective Signaling</vt:lpstr>
      <vt:lpstr>Drivers of Market Adoption</vt:lpstr>
      <vt:lpstr>Pilot Proposal: Approximately 9 Months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Purviance</dc:creator>
  <cp:lastModifiedBy>Gordon Freedman</cp:lastModifiedBy>
  <cp:revision>492</cp:revision>
  <cp:lastPrinted>2015-06-19T17:57:33Z</cp:lastPrinted>
  <dcterms:created xsi:type="dcterms:W3CDTF">2015-04-23T19:53:33Z</dcterms:created>
  <dcterms:modified xsi:type="dcterms:W3CDTF">2026-07-26T12:25:10Z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F8AB8034-DC89-40E4-99BC-F8AD1287CE84</vt:lpwstr>
  </property>
  <property fmtid="{D5CDD505-2E9C-101B-9397-08002B2CF9AE}" pid="3" name="ArticulatePath">
    <vt:lpwstr>Presentation1</vt:lpwstr>
  </property>
</Properties>
</file>